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26"/>
  </p:handoutMasterIdLst>
  <p:sldIdLst>
    <p:sldId id="256" r:id="rId4"/>
    <p:sldId id="262" r:id="rId5"/>
    <p:sldId id="337" r:id="rId6"/>
    <p:sldId id="338" r:id="rId7"/>
    <p:sldId id="332" r:id="rId8"/>
    <p:sldId id="296" r:id="rId9"/>
    <p:sldId id="270" r:id="rId10"/>
    <p:sldId id="331" r:id="rId11"/>
    <p:sldId id="339" r:id="rId12"/>
    <p:sldId id="340" r:id="rId13"/>
    <p:sldId id="341" r:id="rId14"/>
    <p:sldId id="342" r:id="rId15"/>
    <p:sldId id="285" r:id="rId16"/>
    <p:sldId id="343" r:id="rId17"/>
    <p:sldId id="349" r:id="rId18"/>
    <p:sldId id="350" r:id="rId19"/>
    <p:sldId id="344" r:id="rId20"/>
    <p:sldId id="345" r:id="rId21"/>
    <p:sldId id="346" r:id="rId22"/>
    <p:sldId id="347" r:id="rId23"/>
    <p:sldId id="348" r:id="rId24"/>
    <p:sldId id="330" r:id="rId25"/>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06" autoAdjust="0"/>
    <p:restoredTop sz="94660"/>
  </p:normalViewPr>
  <p:slideViewPr>
    <p:cSldViewPr snapToGrid="0">
      <p:cViewPr varScale="1">
        <p:scale>
          <a:sx n="111" d="100"/>
          <a:sy n="111" d="100"/>
        </p:scale>
        <p:origin x="426" y="102"/>
      </p:cViewPr>
      <p:guideLst>
        <p:guide orient="horz" pos="2448"/>
        <p:guide pos="3840"/>
      </p:guideLst>
    </p:cSldViewPr>
  </p:slid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E3EB5F-0EDB-4C74-BB1F-03B8437923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4064F9-D763-4FCB-9E62-10AA52B693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B6DDC9-DE64-44CF-BFE7-122B272B38FB}" type="datetimeFigureOut">
              <a:rPr lang="en-US" smtClean="0"/>
              <a:t>29-Jun-22</a:t>
            </a:fld>
            <a:endParaRPr lang="en-US"/>
          </a:p>
        </p:txBody>
      </p:sp>
      <p:sp>
        <p:nvSpPr>
          <p:cNvPr id="4" name="Footer Placeholder 3">
            <a:extLst>
              <a:ext uri="{FF2B5EF4-FFF2-40B4-BE49-F238E27FC236}">
                <a16:creationId xmlns:a16="http://schemas.microsoft.com/office/drawing/2014/main" id="{FECEE8CD-C006-4B54-9A08-6B931E3980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F94616-22BB-4B10-A3BA-F25A0985D7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241BCF-65AE-4D28-8D87-64F16AC96C5D}" type="slidenum">
              <a:rPr lang="en-US" smtClean="0"/>
              <a:t>‹#›</a:t>
            </a:fld>
            <a:endParaRPr lang="en-US"/>
          </a:p>
        </p:txBody>
      </p:sp>
    </p:spTree>
    <p:extLst>
      <p:ext uri="{BB962C8B-B14F-4D97-AF65-F5344CB8AC3E}">
        <p14:creationId xmlns:p14="http://schemas.microsoft.com/office/powerpoint/2010/main" val="330922261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936750200"/>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352488"/>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3748612090"/>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5572326"/>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250615247"/>
      </p:ext>
    </p:extLst>
  </p:cSld>
  <p:clrMapOvr>
    <a:masterClrMapping/>
  </p:clrMapOvr>
  <p:transition spd="slow">
    <p:cove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8198762"/>
      </p:ext>
    </p:extLst>
  </p:cSld>
  <p:clrMapOvr>
    <a:masterClrMapping/>
  </p:clrMapOvr>
  <p:transition spd="slow">
    <p:cove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transition spd="slow">
    <p:cover/>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5214601"/>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902570"/>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824849"/>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82006"/>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ransition spd="slow">
    <p:cover/>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3" r:id="rId6"/>
    <p:sldLayoutId id="2147483741" r:id="rId7"/>
    <p:sldLayoutId id="2147483742" r:id="rId8"/>
    <p:sldLayoutId id="2147483738" r:id="rId9"/>
    <p:sldLayoutId id="2147483744" r:id="rId10"/>
    <p:sldLayoutId id="2147483745" r:id="rId11"/>
    <p:sldLayoutId id="2147483746" r:id="rId12"/>
    <p:sldLayoutId id="2147483748" r:id="rId13"/>
    <p:sldLayoutId id="2147483749" r:id="rId14"/>
  </p:sldLayoutIdLst>
  <p:transition spd="slow">
    <p:cover/>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ransition spd="slow">
    <p:cover/>
  </p:transition>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2502803" y="2921168"/>
            <a:ext cx="7186394" cy="1015663"/>
          </a:xfrm>
          <a:prstGeom prst="rect">
            <a:avLst/>
          </a:prstGeom>
          <a:noFill/>
        </p:spPr>
        <p:txBody>
          <a:bodyPr wrap="square" rtlCol="0" anchor="ctr">
            <a:spAutoFit/>
          </a:bodyPr>
          <a:lstStyle/>
          <a:p>
            <a:r>
              <a:rPr lang="en-US" altLang="ko-KR" sz="6000" b="1" dirty="0">
                <a:solidFill>
                  <a:schemeClr val="bg1"/>
                </a:solidFill>
                <a:latin typeface="Cambria" panose="02040503050406030204" pitchFamily="18" charset="0"/>
                <a:ea typeface="Cambria" panose="02040503050406030204" pitchFamily="18" charset="0"/>
                <a:cs typeface="Calibri" panose="020F0502020204030204" pitchFamily="34" charset="0"/>
              </a:rPr>
              <a:t>PROJECT VIVA VOCE</a:t>
            </a:r>
            <a:endParaRPr lang="ko-KR" altLang="en-US" sz="6000" b="1" dirty="0">
              <a:solidFill>
                <a:schemeClr val="bg1"/>
              </a:solidFill>
              <a:latin typeface="Cambria" panose="02040503050406030204" pitchFamily="18" charset="0"/>
              <a:cs typeface="Calibri" panose="020F0502020204030204" pitchFamily="34" charset="0"/>
            </a:endParaRPr>
          </a:p>
        </p:txBody>
      </p:sp>
      <p:pic>
        <p:nvPicPr>
          <p:cNvPr id="3" name="Picture 2">
            <a:extLst>
              <a:ext uri="{FF2B5EF4-FFF2-40B4-BE49-F238E27FC236}">
                <a16:creationId xmlns:a16="http://schemas.microsoft.com/office/drawing/2014/main" id="{417FCB7E-D22C-457A-9A2E-0A6D38B17C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569" y="307847"/>
            <a:ext cx="1100330" cy="1060706"/>
          </a:xfrm>
          <a:prstGeom prst="rect">
            <a:avLst/>
          </a:prstGeom>
        </p:spPr>
      </p:pic>
      <p:pic>
        <p:nvPicPr>
          <p:cNvPr id="4" name="Picture 3">
            <a:extLst>
              <a:ext uri="{FF2B5EF4-FFF2-40B4-BE49-F238E27FC236}">
                <a16:creationId xmlns:a16="http://schemas.microsoft.com/office/drawing/2014/main" id="{5DD195DB-9F48-485E-9135-7789042B7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3168" y="175184"/>
            <a:ext cx="1469263" cy="1072989"/>
          </a:xfrm>
          <a:prstGeom prst="rect">
            <a:avLst/>
          </a:prstGeom>
        </p:spPr>
      </p:pic>
    </p:spTree>
    <p:extLst>
      <p:ext uri="{BB962C8B-B14F-4D97-AF65-F5344CB8AC3E}">
        <p14:creationId xmlns:p14="http://schemas.microsoft.com/office/powerpoint/2010/main" val="4032476198"/>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3C2D28C0-56F1-4C6D-A6D5-B7F92FD5B448}"/>
              </a:ext>
            </a:extLst>
          </p:cNvPr>
          <p:cNvSpPr txBox="1">
            <a:spLocks/>
          </p:cNvSpPr>
          <p:nvPr/>
        </p:nvSpPr>
        <p:spPr>
          <a:xfrm>
            <a:off x="0" y="2627202"/>
            <a:ext cx="5305245"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Design – </a:t>
            </a:r>
            <a:r>
              <a:rPr lang="en-US" b="1" dirty="0">
                <a:latin typeface="Bahnschrift SemiBold" panose="020B0502040204020203" pitchFamily="34" charset="0"/>
              </a:rPr>
              <a:t>Level 2 DFD</a:t>
            </a:r>
          </a:p>
        </p:txBody>
      </p:sp>
      <p:pic>
        <p:nvPicPr>
          <p:cNvPr id="3" name="Picture 2">
            <a:extLst>
              <a:ext uri="{FF2B5EF4-FFF2-40B4-BE49-F238E27FC236}">
                <a16:creationId xmlns:a16="http://schemas.microsoft.com/office/drawing/2014/main" id="{ADA31B29-ED6B-44D2-8A98-EB619CB7F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245" y="6"/>
            <a:ext cx="6886755" cy="68579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991336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27202"/>
            <a:ext cx="6096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Design – </a:t>
            </a:r>
            <a:r>
              <a:rPr lang="en-US" b="1" dirty="0">
                <a:latin typeface="Bahnschrift SemiBold" panose="020B0502040204020203" pitchFamily="34" charset="0"/>
              </a:rPr>
              <a:t>System Flow</a:t>
            </a:r>
          </a:p>
        </p:txBody>
      </p:sp>
      <p:pic>
        <p:nvPicPr>
          <p:cNvPr id="3" name="Picture 2">
            <a:extLst>
              <a:ext uri="{FF2B5EF4-FFF2-40B4-BE49-F238E27FC236}">
                <a16:creationId xmlns:a16="http://schemas.microsoft.com/office/drawing/2014/main" id="{BD1E489F-048D-4A10-A30A-D19318E3F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5679056" cy="685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8070431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Design – </a:t>
            </a:r>
            <a:r>
              <a:rPr lang="en-US" b="1" dirty="0">
                <a:latin typeface="Bahnschrift SemiBold" panose="020B0502040204020203" pitchFamily="34" charset="0"/>
              </a:rPr>
              <a:t>ERD</a:t>
            </a:r>
          </a:p>
        </p:txBody>
      </p:sp>
      <p:pic>
        <p:nvPicPr>
          <p:cNvPr id="3" name="Picture 2">
            <a:extLst>
              <a:ext uri="{FF2B5EF4-FFF2-40B4-BE49-F238E27FC236}">
                <a16:creationId xmlns:a16="http://schemas.microsoft.com/office/drawing/2014/main" id="{5216F871-68B4-412D-AB23-CE02F3A18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600" y="1305342"/>
            <a:ext cx="5058501" cy="36152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5469867"/>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4">
            <a:extLst>
              <a:ext uri="{FF2B5EF4-FFF2-40B4-BE49-F238E27FC236}">
                <a16:creationId xmlns:a16="http://schemas.microsoft.com/office/drawing/2014/main" id="{3C1945F9-EC1A-4DC6-94BC-B32747B005FE}"/>
              </a:ext>
            </a:extLst>
          </p:cNvPr>
          <p:cNvSpPr/>
          <p:nvPr/>
        </p:nvSpPr>
        <p:spPr>
          <a:xfrm>
            <a:off x="991460" y="1770566"/>
            <a:ext cx="2152726" cy="428472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4" name="Group 3">
            <a:extLst>
              <a:ext uri="{FF2B5EF4-FFF2-40B4-BE49-F238E27FC236}">
                <a16:creationId xmlns:a16="http://schemas.microsoft.com/office/drawing/2014/main" id="{C42AE8C6-0132-4E80-B542-A71689D8034C}"/>
              </a:ext>
            </a:extLst>
          </p:cNvPr>
          <p:cNvGrpSpPr/>
          <p:nvPr/>
        </p:nvGrpSpPr>
        <p:grpSpPr>
          <a:xfrm>
            <a:off x="1246733" y="3614234"/>
            <a:ext cx="1642180" cy="1701265"/>
            <a:chOff x="1077300" y="4004825"/>
            <a:chExt cx="1698908" cy="1701265"/>
          </a:xfrm>
        </p:grpSpPr>
        <p:sp>
          <p:nvSpPr>
            <p:cNvPr id="5" name="TextBox 4">
              <a:extLst>
                <a:ext uri="{FF2B5EF4-FFF2-40B4-BE49-F238E27FC236}">
                  <a16:creationId xmlns:a16="http://schemas.microsoft.com/office/drawing/2014/main" id="{B4F33A5B-4124-4040-9CE8-2CC7389D865C}"/>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dirty="0">
                  <a:latin typeface="Bahnschrift SemiBold" panose="020B0502040204020203" pitchFamily="34" charset="0"/>
                  <a:cs typeface="Arial" pitchFamily="34" charset="0"/>
                </a:rPr>
                <a:t>Unit Testing</a:t>
              </a:r>
              <a:endParaRPr lang="ko-KR" altLang="en-US" sz="1200" b="1" dirty="0">
                <a:latin typeface="Bahnschrift SemiBold" panose="020B0502040204020203" pitchFamily="34" charset="0"/>
                <a:cs typeface="Arial" pitchFamily="34" charset="0"/>
              </a:endParaRPr>
            </a:p>
          </p:txBody>
        </p:sp>
        <p:sp>
          <p:nvSpPr>
            <p:cNvPr id="6" name="TextBox 5">
              <a:extLst>
                <a:ext uri="{FF2B5EF4-FFF2-40B4-BE49-F238E27FC236}">
                  <a16:creationId xmlns:a16="http://schemas.microsoft.com/office/drawing/2014/main" id="{C01525DC-8BA7-4018-90E4-2BDCE54D14CE}"/>
                </a:ext>
              </a:extLst>
            </p:cNvPr>
            <p:cNvSpPr txBox="1"/>
            <p:nvPr/>
          </p:nvSpPr>
          <p:spPr>
            <a:xfrm>
              <a:off x="1077300" y="4321095"/>
              <a:ext cx="1698908" cy="1384995"/>
            </a:xfrm>
            <a:prstGeom prst="rect">
              <a:avLst/>
            </a:prstGeom>
            <a:noFill/>
          </p:spPr>
          <p:txBody>
            <a:bodyPr wrap="square" rtlCol="0">
              <a:spAutoFit/>
            </a:bodyPr>
            <a:lstStyle/>
            <a:p>
              <a:pPr algn="just"/>
              <a:r>
                <a:rPr lang="en-US" altLang="ko-KR" sz="1200" dirty="0">
                  <a:latin typeface="Times New Roman" panose="02020603050405020304" pitchFamily="18" charset="0"/>
                  <a:cs typeface="Times New Roman" panose="02020603050405020304" pitchFamily="18" charset="0"/>
                </a:rPr>
                <a:t>Unit testing focuses first on the modules, independently of one another, to locate errors. 3 Modules are tested individually and no errors are found.</a:t>
              </a:r>
            </a:p>
          </p:txBody>
        </p:sp>
      </p:grpSp>
      <p:sp>
        <p:nvSpPr>
          <p:cNvPr id="7" name="Right Arrow 6">
            <a:extLst>
              <a:ext uri="{FF2B5EF4-FFF2-40B4-BE49-F238E27FC236}">
                <a16:creationId xmlns:a16="http://schemas.microsoft.com/office/drawing/2014/main" id="{DF92240F-9426-4459-961B-946E9397F0BD}"/>
              </a:ext>
            </a:extLst>
          </p:cNvPr>
          <p:cNvSpPr/>
          <p:nvPr/>
        </p:nvSpPr>
        <p:spPr>
          <a:xfrm>
            <a:off x="991460" y="1950834"/>
            <a:ext cx="1478459" cy="864096"/>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8F40333B-F156-427B-AAF1-944EE4E4CA42}"/>
              </a:ext>
            </a:extLst>
          </p:cNvPr>
          <p:cNvSpPr txBox="1"/>
          <p:nvPr/>
        </p:nvSpPr>
        <p:spPr>
          <a:xfrm>
            <a:off x="1324822"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9" name="Rounded Rectangle 64">
            <a:extLst>
              <a:ext uri="{FF2B5EF4-FFF2-40B4-BE49-F238E27FC236}">
                <a16:creationId xmlns:a16="http://schemas.microsoft.com/office/drawing/2014/main" id="{E89F2E82-E7EE-4C9E-8597-98FAD43633DD}"/>
              </a:ext>
            </a:extLst>
          </p:cNvPr>
          <p:cNvSpPr/>
          <p:nvPr/>
        </p:nvSpPr>
        <p:spPr>
          <a:xfrm>
            <a:off x="3671930" y="1770566"/>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10" name="Group 9">
            <a:extLst>
              <a:ext uri="{FF2B5EF4-FFF2-40B4-BE49-F238E27FC236}">
                <a16:creationId xmlns:a16="http://schemas.microsoft.com/office/drawing/2014/main" id="{10CEAE11-F733-418D-90FA-9BC61AEA23A5}"/>
              </a:ext>
            </a:extLst>
          </p:cNvPr>
          <p:cNvGrpSpPr/>
          <p:nvPr/>
        </p:nvGrpSpPr>
        <p:grpSpPr>
          <a:xfrm>
            <a:off x="3927202" y="3614234"/>
            <a:ext cx="1642180" cy="1885930"/>
            <a:chOff x="1077300" y="4004825"/>
            <a:chExt cx="1698908" cy="1885930"/>
          </a:xfrm>
        </p:grpSpPr>
        <p:sp>
          <p:nvSpPr>
            <p:cNvPr id="11" name="TextBox 10">
              <a:extLst>
                <a:ext uri="{FF2B5EF4-FFF2-40B4-BE49-F238E27FC236}">
                  <a16:creationId xmlns:a16="http://schemas.microsoft.com/office/drawing/2014/main" id="{4A8A565F-9B05-422B-A324-51E9943213B0}"/>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dirty="0">
                  <a:latin typeface="Bahnschrift SemiBold" panose="020B0502040204020203" pitchFamily="34" charset="0"/>
                  <a:cs typeface="Arial" pitchFamily="34" charset="0"/>
                </a:rPr>
                <a:t>Integration Testing</a:t>
              </a:r>
              <a:endParaRPr lang="ko-KR" altLang="en-US" sz="1200" b="1" dirty="0">
                <a:latin typeface="Bahnschrift SemiBold" panose="020B0502040204020203" pitchFamily="34" charset="0"/>
                <a:cs typeface="Arial" pitchFamily="34" charset="0"/>
              </a:endParaRPr>
            </a:p>
          </p:txBody>
        </p:sp>
        <p:sp>
          <p:nvSpPr>
            <p:cNvPr id="12" name="TextBox 11">
              <a:extLst>
                <a:ext uri="{FF2B5EF4-FFF2-40B4-BE49-F238E27FC236}">
                  <a16:creationId xmlns:a16="http://schemas.microsoft.com/office/drawing/2014/main" id="{EA12232A-A513-4EDD-8F67-EE885CFE5C78}"/>
                </a:ext>
              </a:extLst>
            </p:cNvPr>
            <p:cNvSpPr txBox="1"/>
            <p:nvPr/>
          </p:nvSpPr>
          <p:spPr>
            <a:xfrm>
              <a:off x="1077300" y="4321095"/>
              <a:ext cx="1698908" cy="1569660"/>
            </a:xfrm>
            <a:prstGeom prst="rect">
              <a:avLst/>
            </a:prstGeom>
            <a:noFill/>
          </p:spPr>
          <p:txBody>
            <a:bodyPr wrap="square" rtlCol="0">
              <a:spAutoFit/>
            </a:bodyPr>
            <a:lstStyle/>
            <a:p>
              <a:pPr algn="just"/>
              <a:r>
                <a:rPr lang="en-US" altLang="ko-KR" sz="1200" dirty="0">
                  <a:latin typeface="Times New Roman" panose="02020603050405020304" pitchFamily="18" charset="0"/>
                  <a:cs typeface="Times New Roman" panose="02020603050405020304" pitchFamily="18" charset="0"/>
                </a:rPr>
                <a:t>Integration testing is done by combining multiple modules and tested against a         test harness. Here conversion of audio file and blockchain storage are tested together.</a:t>
              </a:r>
            </a:p>
          </p:txBody>
        </p:sp>
      </p:grpSp>
      <p:sp>
        <p:nvSpPr>
          <p:cNvPr id="13" name="Right Arrow 66">
            <a:extLst>
              <a:ext uri="{FF2B5EF4-FFF2-40B4-BE49-F238E27FC236}">
                <a16:creationId xmlns:a16="http://schemas.microsoft.com/office/drawing/2014/main" id="{1AFC4C71-6016-4497-B259-A0F52845B0DF}"/>
              </a:ext>
            </a:extLst>
          </p:cNvPr>
          <p:cNvSpPr/>
          <p:nvPr/>
        </p:nvSpPr>
        <p:spPr>
          <a:xfrm>
            <a:off x="3671929" y="1950834"/>
            <a:ext cx="1478459" cy="864096"/>
          </a:xfrm>
          <a:prstGeom prst="rightArrow">
            <a:avLst>
              <a:gd name="adj1" fmla="val 65118"/>
              <a:gd name="adj2" fmla="val 8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TextBox 13">
            <a:extLst>
              <a:ext uri="{FF2B5EF4-FFF2-40B4-BE49-F238E27FC236}">
                <a16:creationId xmlns:a16="http://schemas.microsoft.com/office/drawing/2014/main" id="{E07BBAD1-7EBC-4E45-AE20-2B920F2D7751}"/>
              </a:ext>
            </a:extLst>
          </p:cNvPr>
          <p:cNvSpPr txBox="1"/>
          <p:nvPr/>
        </p:nvSpPr>
        <p:spPr>
          <a:xfrm>
            <a:off x="3985351"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15" name="Rounded Rectangle 71">
            <a:extLst>
              <a:ext uri="{FF2B5EF4-FFF2-40B4-BE49-F238E27FC236}">
                <a16:creationId xmlns:a16="http://schemas.microsoft.com/office/drawing/2014/main" id="{7D0BCF7D-5706-4743-9547-30B7A843D0E5}"/>
              </a:ext>
            </a:extLst>
          </p:cNvPr>
          <p:cNvSpPr/>
          <p:nvPr/>
        </p:nvSpPr>
        <p:spPr>
          <a:xfrm>
            <a:off x="6352398" y="1770566"/>
            <a:ext cx="2152726" cy="4284724"/>
          </a:xfrm>
          <a:prstGeom prst="roundRect">
            <a:avLst>
              <a:gd name="adj" fmla="val 7734"/>
            </a:avLst>
          </a:prstGeom>
          <a:solidFill>
            <a:schemeClr val="bg1"/>
          </a:solidFill>
          <a:ln w="25400">
            <a:solidFill>
              <a:schemeClr val="accent3"/>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16" name="Group 15">
            <a:extLst>
              <a:ext uri="{FF2B5EF4-FFF2-40B4-BE49-F238E27FC236}">
                <a16:creationId xmlns:a16="http://schemas.microsoft.com/office/drawing/2014/main" id="{69DD8556-3A9F-4991-9C77-72416FF0C32A}"/>
              </a:ext>
            </a:extLst>
          </p:cNvPr>
          <p:cNvGrpSpPr/>
          <p:nvPr/>
        </p:nvGrpSpPr>
        <p:grpSpPr>
          <a:xfrm>
            <a:off x="6607671" y="3633630"/>
            <a:ext cx="1642180" cy="1497203"/>
            <a:chOff x="1077300" y="4004825"/>
            <a:chExt cx="1698908" cy="1497203"/>
          </a:xfrm>
        </p:grpSpPr>
        <p:sp>
          <p:nvSpPr>
            <p:cNvPr id="17" name="TextBox 16">
              <a:extLst>
                <a:ext uri="{FF2B5EF4-FFF2-40B4-BE49-F238E27FC236}">
                  <a16:creationId xmlns:a16="http://schemas.microsoft.com/office/drawing/2014/main" id="{4D3730A5-8E44-4F94-9229-AC4402CCA01A}"/>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dirty="0">
                  <a:latin typeface="Bahnschrift SemiBold" panose="020B0502040204020203" pitchFamily="34" charset="0"/>
                  <a:cs typeface="Arial" pitchFamily="34" charset="0"/>
                </a:rPr>
                <a:t>Functional Testing</a:t>
              </a:r>
              <a:endParaRPr lang="ko-KR" altLang="en-US" sz="1200" b="1" dirty="0">
                <a:latin typeface="Bahnschrift SemiBold" panose="020B0502040204020203" pitchFamily="34" charset="0"/>
                <a:cs typeface="Arial" pitchFamily="34" charset="0"/>
              </a:endParaRPr>
            </a:p>
          </p:txBody>
        </p:sp>
        <p:sp>
          <p:nvSpPr>
            <p:cNvPr id="18" name="TextBox 17">
              <a:extLst>
                <a:ext uri="{FF2B5EF4-FFF2-40B4-BE49-F238E27FC236}">
                  <a16:creationId xmlns:a16="http://schemas.microsoft.com/office/drawing/2014/main" id="{3809E6C8-FD57-43A4-B647-BE328D503B61}"/>
                </a:ext>
              </a:extLst>
            </p:cNvPr>
            <p:cNvSpPr txBox="1"/>
            <p:nvPr/>
          </p:nvSpPr>
          <p:spPr>
            <a:xfrm>
              <a:off x="1079313" y="4301699"/>
              <a:ext cx="1696895" cy="1200329"/>
            </a:xfrm>
            <a:prstGeom prst="rect">
              <a:avLst/>
            </a:prstGeom>
            <a:noFill/>
          </p:spPr>
          <p:txBody>
            <a:bodyPr wrap="square" rtlCol="0">
              <a:spAutoFit/>
            </a:bodyPr>
            <a:lstStyle/>
            <a:p>
              <a:pPr algn="just"/>
              <a:r>
                <a:rPr lang="en-US" altLang="ko-KR" sz="1200" dirty="0">
                  <a:latin typeface="Times New Roman" panose="02020603050405020304" pitchFamily="18" charset="0"/>
                  <a:cs typeface="Times New Roman" panose="02020603050405020304" pitchFamily="18" charset="0"/>
                </a:rPr>
                <a:t>Different types of inputs are given and tested. Different audio samples, details are given and tested accordingly.</a:t>
              </a:r>
            </a:p>
          </p:txBody>
        </p:sp>
      </p:grpSp>
      <p:sp>
        <p:nvSpPr>
          <p:cNvPr id="19" name="Right Arrow 73">
            <a:extLst>
              <a:ext uri="{FF2B5EF4-FFF2-40B4-BE49-F238E27FC236}">
                <a16:creationId xmlns:a16="http://schemas.microsoft.com/office/drawing/2014/main" id="{644BAD84-2B0F-440C-8BE1-D05D443EE5F4}"/>
              </a:ext>
            </a:extLst>
          </p:cNvPr>
          <p:cNvSpPr/>
          <p:nvPr/>
        </p:nvSpPr>
        <p:spPr>
          <a:xfrm>
            <a:off x="6352398" y="1950834"/>
            <a:ext cx="1478459" cy="864096"/>
          </a:xfrm>
          <a:prstGeom prst="rightArrow">
            <a:avLst>
              <a:gd name="adj1" fmla="val 65118"/>
              <a:gd name="adj2" fmla="val 846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TextBox 19">
            <a:extLst>
              <a:ext uri="{FF2B5EF4-FFF2-40B4-BE49-F238E27FC236}">
                <a16:creationId xmlns:a16="http://schemas.microsoft.com/office/drawing/2014/main" id="{00F56028-DB8B-44D7-9297-8EA3E4FD85D0}"/>
              </a:ext>
            </a:extLst>
          </p:cNvPr>
          <p:cNvSpPr txBox="1"/>
          <p:nvPr/>
        </p:nvSpPr>
        <p:spPr>
          <a:xfrm>
            <a:off x="6645880"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21" name="Rounded Rectangle 78">
            <a:extLst>
              <a:ext uri="{FF2B5EF4-FFF2-40B4-BE49-F238E27FC236}">
                <a16:creationId xmlns:a16="http://schemas.microsoft.com/office/drawing/2014/main" id="{676F6070-24AD-4D7E-802B-A6734E33582B}"/>
              </a:ext>
            </a:extLst>
          </p:cNvPr>
          <p:cNvSpPr/>
          <p:nvPr/>
        </p:nvSpPr>
        <p:spPr>
          <a:xfrm>
            <a:off x="9032868" y="1770566"/>
            <a:ext cx="2152726" cy="4284724"/>
          </a:xfrm>
          <a:prstGeom prst="roundRect">
            <a:avLst>
              <a:gd name="adj" fmla="val 7734"/>
            </a:avLst>
          </a:prstGeom>
          <a:solidFill>
            <a:schemeClr val="bg1"/>
          </a:solidFill>
          <a:ln w="25400">
            <a:solidFill>
              <a:schemeClr val="accent4"/>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22" name="Group 21">
            <a:extLst>
              <a:ext uri="{FF2B5EF4-FFF2-40B4-BE49-F238E27FC236}">
                <a16:creationId xmlns:a16="http://schemas.microsoft.com/office/drawing/2014/main" id="{8AE1252F-E659-4705-BB7F-43CD19D51049}"/>
              </a:ext>
            </a:extLst>
          </p:cNvPr>
          <p:cNvGrpSpPr/>
          <p:nvPr/>
        </p:nvGrpSpPr>
        <p:grpSpPr>
          <a:xfrm>
            <a:off x="9288141" y="3614234"/>
            <a:ext cx="1642180" cy="1885930"/>
            <a:chOff x="1077300" y="4004825"/>
            <a:chExt cx="1698908" cy="1885930"/>
          </a:xfrm>
        </p:grpSpPr>
        <p:sp>
          <p:nvSpPr>
            <p:cNvPr id="23" name="TextBox 22">
              <a:extLst>
                <a:ext uri="{FF2B5EF4-FFF2-40B4-BE49-F238E27FC236}">
                  <a16:creationId xmlns:a16="http://schemas.microsoft.com/office/drawing/2014/main" id="{8DEFD285-72DF-4BE9-8229-D059CF0B88F2}"/>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dirty="0">
                  <a:latin typeface="Bahnschrift SemiBold" panose="020B0502040204020203" pitchFamily="34" charset="0"/>
                  <a:cs typeface="Arial" pitchFamily="34" charset="0"/>
                </a:rPr>
                <a:t>System Testing</a:t>
              </a:r>
              <a:endParaRPr lang="ko-KR" altLang="en-US" sz="1200" b="1" dirty="0">
                <a:latin typeface="Bahnschrift SemiBold" panose="020B0502040204020203" pitchFamily="34" charset="0"/>
                <a:cs typeface="Arial" pitchFamily="34" charset="0"/>
              </a:endParaRPr>
            </a:p>
          </p:txBody>
        </p:sp>
        <p:sp>
          <p:nvSpPr>
            <p:cNvPr id="24" name="TextBox 23">
              <a:extLst>
                <a:ext uri="{FF2B5EF4-FFF2-40B4-BE49-F238E27FC236}">
                  <a16:creationId xmlns:a16="http://schemas.microsoft.com/office/drawing/2014/main" id="{44CB8D5E-060A-40FD-8A2F-450F2BDB9181}"/>
                </a:ext>
              </a:extLst>
            </p:cNvPr>
            <p:cNvSpPr txBox="1"/>
            <p:nvPr/>
          </p:nvSpPr>
          <p:spPr>
            <a:xfrm>
              <a:off x="1077300" y="4321095"/>
              <a:ext cx="1698908" cy="1569660"/>
            </a:xfrm>
            <a:prstGeom prst="rect">
              <a:avLst/>
            </a:prstGeom>
            <a:noFill/>
          </p:spPr>
          <p:txBody>
            <a:bodyPr wrap="square" rtlCol="0">
              <a:spAutoFit/>
            </a:bodyPr>
            <a:lstStyle/>
            <a:p>
              <a:pPr algn="just"/>
              <a:r>
                <a:rPr lang="en-US" altLang="ko-KR" sz="1200" dirty="0">
                  <a:latin typeface="Times New Roman" panose="02020603050405020304" pitchFamily="18" charset="0"/>
                  <a:cs typeface="Times New Roman" panose="02020603050405020304" pitchFamily="18" charset="0"/>
                </a:rPr>
                <a:t>System testing is done to the fully completed deployed web application. It is found that, the web application and its modules are working perfectly.</a:t>
              </a:r>
            </a:p>
          </p:txBody>
        </p:sp>
      </p:grpSp>
      <p:sp>
        <p:nvSpPr>
          <p:cNvPr id="25" name="Right Arrow 80">
            <a:extLst>
              <a:ext uri="{FF2B5EF4-FFF2-40B4-BE49-F238E27FC236}">
                <a16:creationId xmlns:a16="http://schemas.microsoft.com/office/drawing/2014/main" id="{73FD92FB-5EC6-4424-B0D6-95F27DFAE786}"/>
              </a:ext>
            </a:extLst>
          </p:cNvPr>
          <p:cNvSpPr/>
          <p:nvPr/>
        </p:nvSpPr>
        <p:spPr>
          <a:xfrm>
            <a:off x="9032868" y="1950834"/>
            <a:ext cx="1478459" cy="864096"/>
          </a:xfrm>
          <a:prstGeom prst="rightArrow">
            <a:avLst>
              <a:gd name="adj1" fmla="val 65118"/>
              <a:gd name="adj2" fmla="val 84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81148520-F1E4-4235-A9FF-C746ABA6A418}"/>
              </a:ext>
            </a:extLst>
          </p:cNvPr>
          <p:cNvSpPr txBox="1"/>
          <p:nvPr/>
        </p:nvSpPr>
        <p:spPr>
          <a:xfrm>
            <a:off x="9306408"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33" name="Title 3">
            <a:extLst>
              <a:ext uri="{FF2B5EF4-FFF2-40B4-BE49-F238E27FC236}">
                <a16:creationId xmlns:a16="http://schemas.microsoft.com/office/drawing/2014/main" id="{6F807E58-24A8-4DA7-82DB-1B2D70B7180D}"/>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Testing</a:t>
            </a:r>
            <a:endParaRPr lang="en-US" b="1" dirty="0">
              <a:latin typeface="Bahnschrift SemiBold" panose="020B0502040204020203" pitchFamily="34" charset="0"/>
            </a:endParaRPr>
          </a:p>
        </p:txBody>
      </p:sp>
      <p:sp>
        <p:nvSpPr>
          <p:cNvPr id="36" name="Rectangle 18">
            <a:extLst>
              <a:ext uri="{FF2B5EF4-FFF2-40B4-BE49-F238E27FC236}">
                <a16:creationId xmlns:a16="http://schemas.microsoft.com/office/drawing/2014/main" id="{B8466576-63CE-45D2-8945-76031EB0D60C}"/>
              </a:ext>
            </a:extLst>
          </p:cNvPr>
          <p:cNvSpPr/>
          <p:nvPr/>
        </p:nvSpPr>
        <p:spPr>
          <a:xfrm>
            <a:off x="9863704" y="3011826"/>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ectangle 7">
            <a:extLst>
              <a:ext uri="{FF2B5EF4-FFF2-40B4-BE49-F238E27FC236}">
                <a16:creationId xmlns:a16="http://schemas.microsoft.com/office/drawing/2014/main" id="{F91EEC9F-F006-491D-B018-88FCB0A81022}"/>
              </a:ext>
            </a:extLst>
          </p:cNvPr>
          <p:cNvSpPr/>
          <p:nvPr/>
        </p:nvSpPr>
        <p:spPr>
          <a:xfrm rot="18900000">
            <a:off x="7236322" y="2956639"/>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Oval 44">
            <a:extLst>
              <a:ext uri="{FF2B5EF4-FFF2-40B4-BE49-F238E27FC236}">
                <a16:creationId xmlns:a16="http://schemas.microsoft.com/office/drawing/2014/main" id="{A57A3DD0-D97B-46AB-963D-6D149C3C0F80}"/>
              </a:ext>
            </a:extLst>
          </p:cNvPr>
          <p:cNvSpPr>
            <a:spLocks noChangeAspect="1"/>
          </p:cNvSpPr>
          <p:nvPr/>
        </p:nvSpPr>
        <p:spPr>
          <a:xfrm>
            <a:off x="4528869" y="2914509"/>
            <a:ext cx="449761" cy="5355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Parallelogram 30">
            <a:extLst>
              <a:ext uri="{FF2B5EF4-FFF2-40B4-BE49-F238E27FC236}">
                <a16:creationId xmlns:a16="http://schemas.microsoft.com/office/drawing/2014/main" id="{26778B42-C0D5-419C-8474-8007C5E48E1E}"/>
              </a:ext>
            </a:extLst>
          </p:cNvPr>
          <p:cNvSpPr/>
          <p:nvPr/>
        </p:nvSpPr>
        <p:spPr>
          <a:xfrm flipH="1">
            <a:off x="1740587" y="2906114"/>
            <a:ext cx="464614" cy="47312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83304274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2387D3-4DE7-40C7-84D2-0F1AF6F125A9}"/>
              </a:ext>
            </a:extLst>
          </p:cNvPr>
          <p:cNvSpPr/>
          <p:nvPr/>
        </p:nvSpPr>
        <p:spPr>
          <a:xfrm>
            <a:off x="6096000" y="0"/>
            <a:ext cx="6096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Rectangle 5">
            <a:extLst>
              <a:ext uri="{FF2B5EF4-FFF2-40B4-BE49-F238E27FC236}">
                <a16:creationId xmlns:a16="http://schemas.microsoft.com/office/drawing/2014/main" id="{62063817-860E-4682-B91E-815215B9C8E1}"/>
              </a:ext>
            </a:extLst>
          </p:cNvPr>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2" name="TextBox 21">
            <a:extLst>
              <a:ext uri="{FF2B5EF4-FFF2-40B4-BE49-F238E27FC236}">
                <a16:creationId xmlns:a16="http://schemas.microsoft.com/office/drawing/2014/main" id="{37516685-A9AF-4CF8-AFED-1DCB98FE7E1D}"/>
              </a:ext>
            </a:extLst>
          </p:cNvPr>
          <p:cNvSpPr txBox="1"/>
          <p:nvPr/>
        </p:nvSpPr>
        <p:spPr>
          <a:xfrm>
            <a:off x="1250588" y="583008"/>
            <a:ext cx="3928932" cy="461665"/>
          </a:xfrm>
          <a:prstGeom prst="rect">
            <a:avLst/>
          </a:prstGeom>
          <a:solidFill>
            <a:schemeClr val="bg1"/>
          </a:solidFill>
        </p:spPr>
        <p:txBody>
          <a:bodyPr wrap="square" rtlCol="0" anchor="ctr">
            <a:spAutoFit/>
          </a:bodyPr>
          <a:lstStyle/>
          <a:p>
            <a:pPr algn="ctr"/>
            <a:r>
              <a:rPr lang="en-US" altLang="ko-KR" sz="2400" b="1" dirty="0">
                <a:solidFill>
                  <a:schemeClr val="tx1">
                    <a:lumMod val="75000"/>
                    <a:lumOff val="25000"/>
                  </a:schemeClr>
                </a:solidFill>
                <a:latin typeface="Bahnschrift SemiBold" panose="020B0502040204020203" pitchFamily="34" charset="0"/>
                <a:cs typeface="Arial" pitchFamily="34" charset="0"/>
              </a:rPr>
              <a:t>System Implementation</a:t>
            </a:r>
            <a:endParaRPr lang="ko-KR" altLang="en-US" sz="2400" b="1" dirty="0">
              <a:solidFill>
                <a:schemeClr val="tx1">
                  <a:lumMod val="75000"/>
                  <a:lumOff val="25000"/>
                </a:schemeClr>
              </a:solidFill>
              <a:latin typeface="Bahnschrift SemiBold" panose="020B0502040204020203" pitchFamily="34" charset="0"/>
              <a:cs typeface="Arial" pitchFamily="34" charset="0"/>
            </a:endParaRPr>
          </a:p>
        </p:txBody>
      </p:sp>
      <p:sp>
        <p:nvSpPr>
          <p:cNvPr id="28" name="TextBox 27">
            <a:extLst>
              <a:ext uri="{FF2B5EF4-FFF2-40B4-BE49-F238E27FC236}">
                <a16:creationId xmlns:a16="http://schemas.microsoft.com/office/drawing/2014/main" id="{7E4C5D03-9123-4B45-B751-0AD439AC6E8D}"/>
              </a:ext>
            </a:extLst>
          </p:cNvPr>
          <p:cNvSpPr txBox="1"/>
          <p:nvPr/>
        </p:nvSpPr>
        <p:spPr>
          <a:xfrm>
            <a:off x="1250588" y="1496948"/>
            <a:ext cx="3928932" cy="2862322"/>
          </a:xfrm>
          <a:prstGeom prst="rect">
            <a:avLst/>
          </a:prstGeom>
          <a:noFill/>
        </p:spPr>
        <p:txBody>
          <a:bodyPr wrap="square" rtlCol="0">
            <a:spAutoFit/>
          </a:bodyPr>
          <a:lstStyle/>
          <a:p>
            <a:pPr marL="342900" marR="0" lvl="0" indent="-342900" algn="just">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rPr>
              <a:t>Implementation is the stage of the project where the theoretical design is turned into a working system. </a:t>
            </a:r>
          </a:p>
          <a:p>
            <a:pPr marL="342900" marR="0" lvl="0" indent="-342900" algn="just">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rPr>
              <a:t>The web application is developed and deployed using Flask web framework </a:t>
            </a:r>
            <a:r>
              <a:rPr lang="en-US" dirty="0">
                <a:latin typeface="Times New Roman" panose="02020603050405020304" pitchFamily="18" charset="0"/>
                <a:ea typeface="Calibri" panose="020F0502020204030204" pitchFamily="34" charset="0"/>
              </a:rPr>
              <a:t>.</a:t>
            </a:r>
          </a:p>
          <a:p>
            <a:pPr marL="342900" marR="0" lvl="0" indent="-342900" algn="just">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Doctor(User) has to enter patient details and upload audio file.</a:t>
            </a:r>
          </a:p>
          <a:p>
            <a:pPr marL="342900" marR="0" lvl="0" indent="-342900" algn="just">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access th</a:t>
            </a:r>
            <a:r>
              <a:rPr lang="en-US" dirty="0">
                <a:latin typeface="Times New Roman" panose="02020603050405020304" pitchFamily="18" charset="0"/>
                <a:ea typeface="Calibri" panose="020F0502020204030204" pitchFamily="34" charset="0"/>
                <a:cs typeface="Times New Roman" panose="02020603050405020304" pitchFamily="18" charset="0"/>
              </a:rPr>
              <a:t>e medical report, patient details with password is provided.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4A43450F-9945-4BEA-8ED4-747CA0BCB001}"/>
              </a:ext>
            </a:extLst>
          </p:cNvPr>
          <p:cNvSpPr txBox="1"/>
          <p:nvPr/>
        </p:nvSpPr>
        <p:spPr>
          <a:xfrm>
            <a:off x="7034228" y="583008"/>
            <a:ext cx="4219543" cy="461665"/>
          </a:xfrm>
          <a:prstGeom prst="rect">
            <a:avLst/>
          </a:prstGeom>
          <a:solidFill>
            <a:schemeClr val="bg1"/>
          </a:solidFill>
        </p:spPr>
        <p:txBody>
          <a:bodyPr wrap="square" rtlCol="0" anchor="ctr">
            <a:spAutoFit/>
          </a:bodyPr>
          <a:lstStyle/>
          <a:p>
            <a:pPr algn="ctr"/>
            <a:r>
              <a:rPr lang="en-US" altLang="ko-KR" sz="2400" b="1" dirty="0">
                <a:solidFill>
                  <a:schemeClr val="tx1">
                    <a:lumMod val="75000"/>
                    <a:lumOff val="25000"/>
                  </a:schemeClr>
                </a:solidFill>
                <a:latin typeface="Bahnschrift SemiBold" panose="020B0502040204020203" pitchFamily="34" charset="0"/>
                <a:cs typeface="Arial" pitchFamily="34" charset="0"/>
              </a:rPr>
              <a:t>Maintenance</a:t>
            </a:r>
            <a:endParaRPr lang="ko-KR" altLang="en-US" sz="2000" b="1" dirty="0">
              <a:solidFill>
                <a:schemeClr val="tx1">
                  <a:lumMod val="75000"/>
                  <a:lumOff val="25000"/>
                </a:schemeClr>
              </a:solidFill>
              <a:latin typeface="Bahnschrift SemiBold" panose="020B0502040204020203" pitchFamily="34" charset="0"/>
              <a:cs typeface="Arial" pitchFamily="34" charset="0"/>
            </a:endParaRPr>
          </a:p>
        </p:txBody>
      </p:sp>
      <p:sp>
        <p:nvSpPr>
          <p:cNvPr id="34" name="TextBox 33">
            <a:extLst>
              <a:ext uri="{FF2B5EF4-FFF2-40B4-BE49-F238E27FC236}">
                <a16:creationId xmlns:a16="http://schemas.microsoft.com/office/drawing/2014/main" id="{4B0DD2B4-62D2-41A7-8F21-A28C0142D1A6}"/>
              </a:ext>
            </a:extLst>
          </p:cNvPr>
          <p:cNvSpPr txBox="1"/>
          <p:nvPr/>
        </p:nvSpPr>
        <p:spPr>
          <a:xfrm>
            <a:off x="6890667" y="1496948"/>
            <a:ext cx="4506664" cy="2585323"/>
          </a:xfrm>
          <a:prstGeom prst="rect">
            <a:avLst/>
          </a:prstGeom>
          <a:noFill/>
        </p:spPr>
        <p:txBody>
          <a:bodyPr wrap="square" rtlCol="0">
            <a:spAutoFit/>
          </a:bodyPr>
          <a:lstStyle/>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web application is maintained on a regular basis. </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Navigation links and load speed are checked regularly. </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pages are checked for 404 errors and SEO, meta titles are reviewed. </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Speech API is updated frequently to provide best result to the user. </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And security checks are done regularly.</a:t>
            </a:r>
          </a:p>
        </p:txBody>
      </p:sp>
      <p:pic>
        <p:nvPicPr>
          <p:cNvPr id="11" name="Picture 10">
            <a:extLst>
              <a:ext uri="{FF2B5EF4-FFF2-40B4-BE49-F238E27FC236}">
                <a16:creationId xmlns:a16="http://schemas.microsoft.com/office/drawing/2014/main" id="{9AE2ED47-D03C-4C61-AEA2-7539C1DEA588}"/>
              </a:ext>
            </a:extLst>
          </p:cNvPr>
          <p:cNvPicPr>
            <a:picLocks noChangeAspect="1"/>
          </p:cNvPicPr>
          <p:nvPr/>
        </p:nvPicPr>
        <p:blipFill>
          <a:blip r:embed="rId2"/>
          <a:stretch>
            <a:fillRect/>
          </a:stretch>
        </p:blipFill>
        <p:spPr>
          <a:xfrm>
            <a:off x="4412567" y="4748455"/>
            <a:ext cx="1225193" cy="1225193"/>
          </a:xfrm>
          <a:prstGeom prst="rect">
            <a:avLst/>
          </a:prstGeom>
        </p:spPr>
      </p:pic>
      <p:pic>
        <p:nvPicPr>
          <p:cNvPr id="12" name="Picture 11">
            <a:extLst>
              <a:ext uri="{FF2B5EF4-FFF2-40B4-BE49-F238E27FC236}">
                <a16:creationId xmlns:a16="http://schemas.microsoft.com/office/drawing/2014/main" id="{452D0C08-9DBA-4220-8242-077EB049C8A4}"/>
              </a:ext>
            </a:extLst>
          </p:cNvPr>
          <p:cNvPicPr>
            <a:picLocks noChangeAspect="1"/>
          </p:cNvPicPr>
          <p:nvPr/>
        </p:nvPicPr>
        <p:blipFill>
          <a:blip r:embed="rId3">
            <a:duotone>
              <a:schemeClr val="accent1">
                <a:shade val="45000"/>
                <a:satMod val="135000"/>
              </a:schemeClr>
              <a:prstClr val="white"/>
            </a:duotone>
          </a:blip>
          <a:stretch>
            <a:fillRect/>
          </a:stretch>
        </p:blipFill>
        <p:spPr>
          <a:xfrm>
            <a:off x="6687772" y="5036343"/>
            <a:ext cx="649415" cy="649415"/>
          </a:xfrm>
          <a:prstGeom prst="rect">
            <a:avLst/>
          </a:prstGeom>
        </p:spPr>
      </p:pic>
    </p:spTree>
    <p:extLst>
      <p:ext uri="{BB962C8B-B14F-4D97-AF65-F5344CB8AC3E}">
        <p14:creationId xmlns:p14="http://schemas.microsoft.com/office/powerpoint/2010/main" val="185160865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38A36-8534-42D0-A003-2C64C861AD41}"/>
              </a:ext>
            </a:extLst>
          </p:cNvPr>
          <p:cNvSpPr>
            <a:spLocks noGrp="1"/>
          </p:cNvSpPr>
          <p:nvPr>
            <p:ph type="title"/>
          </p:nvPr>
        </p:nvSpPr>
        <p:spPr/>
        <p:txBody>
          <a:bodyPr/>
          <a:lstStyle/>
          <a:p>
            <a:r>
              <a:rPr lang="en-US" b="1" dirty="0">
                <a:solidFill>
                  <a:schemeClr val="tx1"/>
                </a:solidFill>
                <a:latin typeface="Marcellus SC" panose="020E0602050203020307" pitchFamily="34" charset="0"/>
              </a:rPr>
              <a:t>Conclusion</a:t>
            </a:r>
          </a:p>
        </p:txBody>
      </p:sp>
      <p:sp>
        <p:nvSpPr>
          <p:cNvPr id="8" name="Title 3">
            <a:extLst>
              <a:ext uri="{FF2B5EF4-FFF2-40B4-BE49-F238E27FC236}">
                <a16:creationId xmlns:a16="http://schemas.microsoft.com/office/drawing/2014/main" id="{D9964051-FFE1-4658-9040-B02253E7733C}"/>
              </a:ext>
            </a:extLst>
          </p:cNvPr>
          <p:cNvSpPr txBox="1">
            <a:spLocks/>
          </p:cNvSpPr>
          <p:nvPr/>
        </p:nvSpPr>
        <p:spPr>
          <a:xfrm>
            <a:off x="1390291" y="1604513"/>
            <a:ext cx="9411418" cy="4071668"/>
          </a:xfrm>
          <a:prstGeom prst="rect">
            <a:avLst/>
          </a:prstGeom>
          <a:solidFill>
            <a:schemeClr val="bg1">
              <a:lumMod val="85000"/>
            </a:schemeClr>
          </a:solidFill>
        </p:spPr>
        <p:txBody>
          <a:bodyPr anchor="ctr">
            <a:noAutofit/>
          </a:bodyPr>
          <a:lstStyle>
            <a:lvl1pPr algn="ctr" defTabSz="914423" rtl="0" eaLnBrk="1" latinLnBrk="0" hangingPunct="1">
              <a:lnSpc>
                <a:spcPct val="90000"/>
              </a:lnSpc>
              <a:spcBef>
                <a:spcPct val="0"/>
              </a:spcBef>
              <a:buNone/>
              <a:defRPr sz="5400" b="0" kern="1200" baseline="0">
                <a:solidFill>
                  <a:schemeClr val="tx1">
                    <a:lumMod val="75000"/>
                    <a:lumOff val="25000"/>
                  </a:schemeClr>
                </a:solidFill>
                <a:latin typeface="+mj-lt"/>
                <a:ea typeface="+mj-ea"/>
                <a:cs typeface="+mj-cs"/>
              </a:defRPr>
            </a:lvl1pPr>
          </a:lstStyle>
          <a:p>
            <a:pPr algn="just"/>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Medical transcribers deal with sensitive health information and they have specific obligations that are often protected by the law. Breachers in medical records can refer to a wide range of security issues that endanger a patient’s confidentiality and trust in an organization. Many medical transcription companies offer tiered payments to complete the work faster, ignoring the quality that rushes reports may produce. So, these issues gave rise to the idea of usage of Blockchain. Medical Transcription process makes use of Google Speech-Recognition API which automates the process by converting audio files into text. Then the file is stored in the Blockchain.</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This solution is developed as web application where the user uploads the audio file and it is converted into text format and stored in Blockchain. A unique credential ID is generated and mailed to the patient. Using that the medical report can be accessed.</a:t>
            </a:r>
          </a:p>
          <a:p>
            <a:pPr algn="just"/>
            <a:r>
              <a:rPr lang="en-US" sz="1800" dirty="0">
                <a:solidFill>
                  <a:schemeClr val="tx1"/>
                </a:solidFill>
                <a:effectLst/>
                <a:latin typeface="Times New Roman" panose="02020603050405020304" pitchFamily="18" charset="0"/>
                <a:ea typeface="Calibri" panose="020F0502020204030204" pitchFamily="34" charset="0"/>
              </a:rPr>
              <a:t> </a:t>
            </a:r>
            <a:endParaRPr lang="en-US" sz="2000" dirty="0">
              <a:solidFill>
                <a:schemeClr val="tx1"/>
              </a:solidFill>
              <a:latin typeface="Cambria" panose="02040503050406030204" pitchFamily="18" charset="0"/>
              <a:ea typeface="Cambria" panose="02040503050406030204" pitchFamily="18" charset="0"/>
            </a:endParaRPr>
          </a:p>
        </p:txBody>
      </p:sp>
      <p:sp>
        <p:nvSpPr>
          <p:cNvPr id="21" name="Parallelogram 30">
            <a:extLst>
              <a:ext uri="{FF2B5EF4-FFF2-40B4-BE49-F238E27FC236}">
                <a16:creationId xmlns:a16="http://schemas.microsoft.com/office/drawing/2014/main" id="{1A11F951-43B1-4B52-B140-B79C43EA0B20}"/>
              </a:ext>
            </a:extLst>
          </p:cNvPr>
          <p:cNvSpPr/>
          <p:nvPr/>
        </p:nvSpPr>
        <p:spPr>
          <a:xfrm flipH="1">
            <a:off x="10467196" y="4995362"/>
            <a:ext cx="669025" cy="7757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68368950"/>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306876-491C-4FF4-A133-F6784DEB662B}"/>
              </a:ext>
            </a:extLst>
          </p:cNvPr>
          <p:cNvSpPr txBox="1"/>
          <p:nvPr/>
        </p:nvSpPr>
        <p:spPr>
          <a:xfrm>
            <a:off x="6612308" y="1218356"/>
            <a:ext cx="4685903" cy="4739759"/>
          </a:xfrm>
          <a:prstGeom prst="rect">
            <a:avLst/>
          </a:prstGeom>
          <a:noFill/>
        </p:spPr>
        <p:txBody>
          <a:bodyPr wrap="square" lIns="108000" rIns="108000" rtlCol="0">
            <a:spAutoFit/>
          </a:bodyPr>
          <a:lstStyle/>
          <a:p>
            <a:pPr marL="285750" indent="-285750" algn="just">
              <a:lnSpc>
                <a:spcPct val="200000"/>
              </a:lnSpc>
              <a:buFont typeface="Wingdings" panose="05000000000000000000" pitchFamily="2" charset="2"/>
              <a:buChar char="Ø"/>
            </a:pPr>
            <a:r>
              <a:rPr lang="en-US" altLang="ko-KR" sz="1600" dirty="0">
                <a:latin typeface="Times New Roman" panose="02020603050405020304" pitchFamily="18" charset="0"/>
                <a:ea typeface="FZShuTi" pitchFamily="2" charset="-122"/>
                <a:cs typeface="Times New Roman" panose="02020603050405020304" pitchFamily="18" charset="0"/>
              </a:rPr>
              <a:t>Process for converting audio files to text will be further improved to identify two-person conversation into text.</a:t>
            </a:r>
          </a:p>
          <a:p>
            <a:pPr marL="285750" indent="-285750" algn="just">
              <a:lnSpc>
                <a:spcPct val="200000"/>
              </a:lnSpc>
              <a:buFont typeface="Wingdings" panose="05000000000000000000" pitchFamily="2" charset="2"/>
              <a:buChar char="Ø"/>
            </a:pPr>
            <a:r>
              <a:rPr lang="en-US" altLang="ko-KR" sz="1600" dirty="0">
                <a:latin typeface="Times New Roman" panose="02020603050405020304" pitchFamily="18" charset="0"/>
                <a:ea typeface="FZShuTi" pitchFamily="2" charset="-122"/>
                <a:cs typeface="Times New Roman" panose="02020603050405020304" pitchFamily="18" charset="0"/>
              </a:rPr>
              <a:t>Process for converting audio files to text will be further improved to convert large audio files within minimum amount of time.</a:t>
            </a:r>
          </a:p>
          <a:p>
            <a:pPr marL="285750" indent="-285750" algn="just">
              <a:lnSpc>
                <a:spcPct val="200000"/>
              </a:lnSpc>
              <a:buFont typeface="Wingdings" panose="05000000000000000000" pitchFamily="2" charset="2"/>
              <a:buChar char="Ø"/>
            </a:pPr>
            <a:r>
              <a:rPr lang="en-US" altLang="ko-KR" sz="1600" dirty="0">
                <a:latin typeface="Times New Roman" panose="02020603050405020304" pitchFamily="18" charset="0"/>
                <a:ea typeface="FZShuTi" pitchFamily="2" charset="-122"/>
                <a:cs typeface="Times New Roman" panose="02020603050405020304" pitchFamily="18" charset="0"/>
              </a:rPr>
              <a:t>More cryptographic techniques will be probed to incorporate in Blockchain to make it even more secure.</a:t>
            </a:r>
          </a:p>
          <a:p>
            <a:pPr algn="just"/>
            <a:endParaRPr lang="en-US" altLang="ko-KR" sz="1400" dirty="0">
              <a:solidFill>
                <a:schemeClr val="tx1">
                  <a:lumMod val="75000"/>
                  <a:lumOff val="25000"/>
                </a:schemeClr>
              </a:solidFill>
              <a:latin typeface="Times New Roman" panose="02020603050405020304" pitchFamily="18" charset="0"/>
              <a:ea typeface="FZShuTi" pitchFamily="2" charset="-122"/>
              <a:cs typeface="Times New Roman" panose="02020603050405020304" pitchFamily="18" charset="0"/>
            </a:endParaRPr>
          </a:p>
        </p:txBody>
      </p:sp>
      <p:pic>
        <p:nvPicPr>
          <p:cNvPr id="9" name="Picture Placeholder 8">
            <a:extLst>
              <a:ext uri="{FF2B5EF4-FFF2-40B4-BE49-F238E27FC236}">
                <a16:creationId xmlns:a16="http://schemas.microsoft.com/office/drawing/2014/main" id="{4B347B53-9729-4A68-AFE6-1BA95FC71BB4}"/>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5486" r="5486"/>
          <a:stretch>
            <a:fillRect/>
          </a:stretch>
        </p:blipFill>
        <p:spPr/>
      </p:pic>
      <p:sp>
        <p:nvSpPr>
          <p:cNvPr id="3" name="Text Placeholder 10">
            <a:extLst>
              <a:ext uri="{FF2B5EF4-FFF2-40B4-BE49-F238E27FC236}">
                <a16:creationId xmlns:a16="http://schemas.microsoft.com/office/drawing/2014/main" id="{656F0653-AEDA-4B83-B698-1694671E8953}"/>
              </a:ext>
            </a:extLst>
          </p:cNvPr>
          <p:cNvSpPr txBox="1">
            <a:spLocks/>
          </p:cNvSpPr>
          <p:nvPr/>
        </p:nvSpPr>
        <p:spPr>
          <a:xfrm>
            <a:off x="6771737" y="118125"/>
            <a:ext cx="4526474" cy="102126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b="1" dirty="0">
                <a:latin typeface="Marcellus SC" panose="020E0602050203020307" pitchFamily="34" charset="0"/>
                <a:cs typeface="Arial" pitchFamily="34" charset="0"/>
              </a:rPr>
              <a:t>Future Enhancements</a:t>
            </a:r>
          </a:p>
        </p:txBody>
      </p:sp>
    </p:spTree>
    <p:extLst>
      <p:ext uri="{BB962C8B-B14F-4D97-AF65-F5344CB8AC3E}">
        <p14:creationId xmlns:p14="http://schemas.microsoft.com/office/powerpoint/2010/main" val="420412855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Sample Screenshots</a:t>
            </a:r>
            <a:endParaRPr lang="en-US" b="1" dirty="0">
              <a:latin typeface="Bahnschrift SemiBold" panose="020B0502040204020203" pitchFamily="34" charset="0"/>
            </a:endParaRPr>
          </a:p>
        </p:txBody>
      </p:sp>
      <p:grpSp>
        <p:nvGrpSpPr>
          <p:cNvPr id="5" name="Google Shape;275;p34">
            <a:extLst>
              <a:ext uri="{FF2B5EF4-FFF2-40B4-BE49-F238E27FC236}">
                <a16:creationId xmlns:a16="http://schemas.microsoft.com/office/drawing/2014/main" id="{073457FD-2EBC-41B0-8935-EC17343E5F78}"/>
              </a:ext>
            </a:extLst>
          </p:cNvPr>
          <p:cNvGrpSpPr/>
          <p:nvPr/>
        </p:nvGrpSpPr>
        <p:grpSpPr>
          <a:xfrm>
            <a:off x="2292170" y="1492369"/>
            <a:ext cx="7688592" cy="3933646"/>
            <a:chOff x="1177450" y="241631"/>
            <a:chExt cx="6173152" cy="3645326"/>
          </a:xfrm>
        </p:grpSpPr>
        <p:sp>
          <p:nvSpPr>
            <p:cNvPr id="8" name="Google Shape;276;p34">
              <a:extLst>
                <a:ext uri="{FF2B5EF4-FFF2-40B4-BE49-F238E27FC236}">
                  <a16:creationId xmlns:a16="http://schemas.microsoft.com/office/drawing/2014/main" id="{DAB5F492-3A9D-454A-A0F5-CE718A1D814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7;p34">
              <a:extLst>
                <a:ext uri="{FF2B5EF4-FFF2-40B4-BE49-F238E27FC236}">
                  <a16:creationId xmlns:a16="http://schemas.microsoft.com/office/drawing/2014/main" id="{4094EDE4-3E9F-4445-9118-ABC21ABDCEC1}"/>
                </a:ext>
              </a:extLst>
            </p:cNvPr>
            <p:cNvSpPr/>
            <p:nvPr/>
          </p:nvSpPr>
          <p:spPr>
            <a:xfrm>
              <a:off x="1177450" y="3791780"/>
              <a:ext cx="6173152" cy="9517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8;p34">
              <a:extLst>
                <a:ext uri="{FF2B5EF4-FFF2-40B4-BE49-F238E27FC236}">
                  <a16:creationId xmlns:a16="http://schemas.microsoft.com/office/drawing/2014/main" id="{C4FF6EA1-6E20-462F-80FA-86FDB02EB785}"/>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9;p34">
              <a:extLst>
                <a:ext uri="{FF2B5EF4-FFF2-40B4-BE49-F238E27FC236}">
                  <a16:creationId xmlns:a16="http://schemas.microsoft.com/office/drawing/2014/main" id="{995F4F15-0789-498D-8F72-B3DAD591B3A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C4294120-97FE-4667-9804-7E815345ECE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3089" y="1637394"/>
            <a:ext cx="5985031" cy="3353071"/>
          </a:xfrm>
          <a:prstGeom prst="rect">
            <a:avLst/>
          </a:prstGeom>
          <a:noFill/>
          <a:ln>
            <a:solidFill>
              <a:schemeClr val="tx1"/>
            </a:solidFill>
          </a:ln>
          <a:effectLst/>
        </p:spPr>
      </p:pic>
    </p:spTree>
    <p:extLst>
      <p:ext uri="{BB962C8B-B14F-4D97-AF65-F5344CB8AC3E}">
        <p14:creationId xmlns:p14="http://schemas.microsoft.com/office/powerpoint/2010/main" val="219264619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Sample Screenshots</a:t>
            </a:r>
            <a:endParaRPr lang="en-US" b="1" dirty="0">
              <a:latin typeface="Bahnschrift SemiBold" panose="020B0502040204020203" pitchFamily="34" charset="0"/>
            </a:endParaRPr>
          </a:p>
        </p:txBody>
      </p:sp>
      <p:grpSp>
        <p:nvGrpSpPr>
          <p:cNvPr id="5" name="Google Shape;275;p34">
            <a:extLst>
              <a:ext uri="{FF2B5EF4-FFF2-40B4-BE49-F238E27FC236}">
                <a16:creationId xmlns:a16="http://schemas.microsoft.com/office/drawing/2014/main" id="{073457FD-2EBC-41B0-8935-EC17343E5F78}"/>
              </a:ext>
            </a:extLst>
          </p:cNvPr>
          <p:cNvGrpSpPr/>
          <p:nvPr/>
        </p:nvGrpSpPr>
        <p:grpSpPr>
          <a:xfrm>
            <a:off x="2292170" y="1492369"/>
            <a:ext cx="7688592" cy="3933646"/>
            <a:chOff x="1177450" y="241631"/>
            <a:chExt cx="6173152" cy="3645326"/>
          </a:xfrm>
        </p:grpSpPr>
        <p:sp>
          <p:nvSpPr>
            <p:cNvPr id="8" name="Google Shape;276;p34">
              <a:extLst>
                <a:ext uri="{FF2B5EF4-FFF2-40B4-BE49-F238E27FC236}">
                  <a16:creationId xmlns:a16="http://schemas.microsoft.com/office/drawing/2014/main" id="{DAB5F492-3A9D-454A-A0F5-CE718A1D814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7;p34">
              <a:extLst>
                <a:ext uri="{FF2B5EF4-FFF2-40B4-BE49-F238E27FC236}">
                  <a16:creationId xmlns:a16="http://schemas.microsoft.com/office/drawing/2014/main" id="{4094EDE4-3E9F-4445-9118-ABC21ABDCEC1}"/>
                </a:ext>
              </a:extLst>
            </p:cNvPr>
            <p:cNvSpPr/>
            <p:nvPr/>
          </p:nvSpPr>
          <p:spPr>
            <a:xfrm>
              <a:off x="1177450" y="3791780"/>
              <a:ext cx="6173152" cy="9517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8;p34">
              <a:extLst>
                <a:ext uri="{FF2B5EF4-FFF2-40B4-BE49-F238E27FC236}">
                  <a16:creationId xmlns:a16="http://schemas.microsoft.com/office/drawing/2014/main" id="{C4FF6EA1-6E20-462F-80FA-86FDB02EB785}"/>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9;p34">
              <a:extLst>
                <a:ext uri="{FF2B5EF4-FFF2-40B4-BE49-F238E27FC236}">
                  <a16:creationId xmlns:a16="http://schemas.microsoft.com/office/drawing/2014/main" id="{995F4F15-0789-498D-8F72-B3DAD591B3A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DE57A0EC-38EC-44FE-BF98-4A5A9850F9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1342" y="1637394"/>
            <a:ext cx="6031284" cy="3347356"/>
          </a:xfrm>
          <a:prstGeom prst="rect">
            <a:avLst/>
          </a:prstGeom>
          <a:noFill/>
          <a:ln>
            <a:solidFill>
              <a:schemeClr val="tx1"/>
            </a:solidFill>
          </a:ln>
          <a:effectLst/>
        </p:spPr>
      </p:pic>
    </p:spTree>
    <p:extLst>
      <p:ext uri="{BB962C8B-B14F-4D97-AF65-F5344CB8AC3E}">
        <p14:creationId xmlns:p14="http://schemas.microsoft.com/office/powerpoint/2010/main" val="50095580"/>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Sample Screenshots</a:t>
            </a:r>
            <a:endParaRPr lang="en-US" b="1" dirty="0">
              <a:latin typeface="Bahnschrift SemiBold" panose="020B0502040204020203" pitchFamily="34" charset="0"/>
            </a:endParaRPr>
          </a:p>
        </p:txBody>
      </p:sp>
      <p:grpSp>
        <p:nvGrpSpPr>
          <p:cNvPr id="5" name="Google Shape;275;p34">
            <a:extLst>
              <a:ext uri="{FF2B5EF4-FFF2-40B4-BE49-F238E27FC236}">
                <a16:creationId xmlns:a16="http://schemas.microsoft.com/office/drawing/2014/main" id="{073457FD-2EBC-41B0-8935-EC17343E5F78}"/>
              </a:ext>
            </a:extLst>
          </p:cNvPr>
          <p:cNvGrpSpPr/>
          <p:nvPr/>
        </p:nvGrpSpPr>
        <p:grpSpPr>
          <a:xfrm>
            <a:off x="2292170" y="1492369"/>
            <a:ext cx="7688592" cy="3933646"/>
            <a:chOff x="1177450" y="241631"/>
            <a:chExt cx="6173152" cy="3645326"/>
          </a:xfrm>
        </p:grpSpPr>
        <p:sp>
          <p:nvSpPr>
            <p:cNvPr id="8" name="Google Shape;276;p34">
              <a:extLst>
                <a:ext uri="{FF2B5EF4-FFF2-40B4-BE49-F238E27FC236}">
                  <a16:creationId xmlns:a16="http://schemas.microsoft.com/office/drawing/2014/main" id="{DAB5F492-3A9D-454A-A0F5-CE718A1D814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7;p34">
              <a:extLst>
                <a:ext uri="{FF2B5EF4-FFF2-40B4-BE49-F238E27FC236}">
                  <a16:creationId xmlns:a16="http://schemas.microsoft.com/office/drawing/2014/main" id="{4094EDE4-3E9F-4445-9118-ABC21ABDCEC1}"/>
                </a:ext>
              </a:extLst>
            </p:cNvPr>
            <p:cNvSpPr/>
            <p:nvPr/>
          </p:nvSpPr>
          <p:spPr>
            <a:xfrm>
              <a:off x="1177450" y="3791780"/>
              <a:ext cx="6173152" cy="9517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8;p34">
              <a:extLst>
                <a:ext uri="{FF2B5EF4-FFF2-40B4-BE49-F238E27FC236}">
                  <a16:creationId xmlns:a16="http://schemas.microsoft.com/office/drawing/2014/main" id="{C4FF6EA1-6E20-462F-80FA-86FDB02EB785}"/>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9;p34">
              <a:extLst>
                <a:ext uri="{FF2B5EF4-FFF2-40B4-BE49-F238E27FC236}">
                  <a16:creationId xmlns:a16="http://schemas.microsoft.com/office/drawing/2014/main" id="{995F4F15-0789-498D-8F72-B3DAD591B3A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967D3922-21A2-46FC-9FDC-721D4DA701A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1342" y="1699403"/>
            <a:ext cx="6014032" cy="3312543"/>
          </a:xfrm>
          <a:prstGeom prst="rect">
            <a:avLst/>
          </a:prstGeom>
          <a:noFill/>
          <a:ln>
            <a:solidFill>
              <a:schemeClr val="tx1"/>
            </a:solidFill>
          </a:ln>
          <a:effectLst/>
        </p:spPr>
      </p:pic>
    </p:spTree>
    <p:extLst>
      <p:ext uri="{BB962C8B-B14F-4D97-AF65-F5344CB8AC3E}">
        <p14:creationId xmlns:p14="http://schemas.microsoft.com/office/powerpoint/2010/main" val="363875674"/>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675" y="748287"/>
            <a:ext cx="11576649" cy="1569660"/>
          </a:xfrm>
          <a:prstGeom prst="rect">
            <a:avLst/>
          </a:prstGeom>
          <a:noFill/>
        </p:spPr>
        <p:txBody>
          <a:bodyPr wrap="square" rtlCol="0" anchor="ctr">
            <a:spAutoFit/>
          </a:bodyPr>
          <a:lstStyle/>
          <a:p>
            <a:pPr algn="ctr"/>
            <a:r>
              <a:rPr lang="en-US" altLang="ko-KR" sz="4800" b="1" dirty="0">
                <a:latin typeface="Marcellus SC" panose="020E0602050203020307" pitchFamily="34" charset="0"/>
                <a:cs typeface="Arial" pitchFamily="34" charset="0"/>
              </a:rPr>
              <a:t>SECURE MEDICAL TRANSCRIPTION USING BLOCKCHAIN</a:t>
            </a:r>
            <a:endParaRPr lang="ko-KR" altLang="en-US" sz="4800" b="1" dirty="0">
              <a:latin typeface="Marcellus SC" panose="020E0602050203020307" pitchFamily="34" charset="0"/>
              <a:cs typeface="Arial" pitchFamily="34" charset="0"/>
            </a:endParaRPr>
          </a:p>
        </p:txBody>
      </p:sp>
      <p:sp>
        <p:nvSpPr>
          <p:cNvPr id="34" name="TextBox 33">
            <a:extLst>
              <a:ext uri="{FF2B5EF4-FFF2-40B4-BE49-F238E27FC236}">
                <a16:creationId xmlns:a16="http://schemas.microsoft.com/office/drawing/2014/main" id="{465502A7-4347-4430-8DA7-2629A1C932A2}"/>
              </a:ext>
            </a:extLst>
          </p:cNvPr>
          <p:cNvSpPr txBox="1"/>
          <p:nvPr/>
        </p:nvSpPr>
        <p:spPr>
          <a:xfrm>
            <a:off x="2536166" y="2921168"/>
            <a:ext cx="6538823" cy="3600986"/>
          </a:xfrm>
          <a:prstGeom prst="rect">
            <a:avLst/>
          </a:prstGeom>
          <a:noFill/>
        </p:spPr>
        <p:txBody>
          <a:bodyPr wrap="square" lIns="108000" rIns="108000" rtlCol="0">
            <a:spAutoFit/>
          </a:bodyPr>
          <a:lstStyle/>
          <a:p>
            <a:pPr algn="ctr"/>
            <a:r>
              <a:rPr lang="en-US" altLang="ko-KR" sz="3600" b="1" dirty="0">
                <a:latin typeface="Cambria" panose="02040503050406030204" pitchFamily="18" charset="0"/>
                <a:ea typeface="Cambria" panose="02040503050406030204" pitchFamily="18" charset="0"/>
                <a:cs typeface="Arial" pitchFamily="34" charset="0"/>
              </a:rPr>
              <a:t>Gowtham Prasad S</a:t>
            </a:r>
          </a:p>
          <a:p>
            <a:pPr algn="ctr"/>
            <a:r>
              <a:rPr lang="en-US" altLang="ko-KR" sz="3600" b="1" dirty="0">
                <a:latin typeface="Cambria" panose="02040503050406030204" pitchFamily="18" charset="0"/>
                <a:ea typeface="Cambria" panose="02040503050406030204" pitchFamily="18" charset="0"/>
                <a:cs typeface="Arial" pitchFamily="34" charset="0"/>
              </a:rPr>
              <a:t>17MSS018</a:t>
            </a:r>
          </a:p>
          <a:p>
            <a:pPr algn="ctr"/>
            <a:endParaRPr lang="en-US" altLang="ko-KR" sz="3600" b="1" dirty="0">
              <a:latin typeface="Cambria" panose="02040503050406030204" pitchFamily="18" charset="0"/>
              <a:ea typeface="Cambria" panose="02040503050406030204" pitchFamily="18" charset="0"/>
              <a:cs typeface="Arial" pitchFamily="34" charset="0"/>
            </a:endParaRPr>
          </a:p>
          <a:p>
            <a:pPr algn="ctr"/>
            <a:r>
              <a:rPr lang="en-US" altLang="ko-KR" sz="2400" b="1" dirty="0">
                <a:latin typeface="Cambria" panose="02040503050406030204" pitchFamily="18" charset="0"/>
                <a:ea typeface="Cambria" panose="02040503050406030204" pitchFamily="18" charset="0"/>
                <a:cs typeface="Arial" pitchFamily="34" charset="0"/>
              </a:rPr>
              <a:t>Under the guidance of </a:t>
            </a:r>
          </a:p>
          <a:p>
            <a:pPr algn="ctr"/>
            <a:r>
              <a:rPr lang="en-US" altLang="ko-KR" sz="3200" b="1" dirty="0">
                <a:latin typeface="Cambria" panose="02040503050406030204" pitchFamily="18" charset="0"/>
                <a:cs typeface="Arial" pitchFamily="34" charset="0"/>
              </a:rPr>
              <a:t>Dr. </a:t>
            </a:r>
            <a:r>
              <a:rPr lang="en-US" altLang="ko-KR" sz="3200" b="1" dirty="0" err="1">
                <a:latin typeface="Cambria" panose="02040503050406030204" pitchFamily="18" charset="0"/>
                <a:cs typeface="Arial" pitchFamily="34" charset="0"/>
              </a:rPr>
              <a:t>J.Lekha</a:t>
            </a:r>
            <a:r>
              <a:rPr lang="en-US" altLang="ko-KR" sz="3200" b="1" dirty="0">
                <a:latin typeface="Cambria" panose="02040503050406030204" pitchFamily="18" charset="0"/>
                <a:cs typeface="Arial" pitchFamily="34" charset="0"/>
              </a:rPr>
              <a:t> M.Sc.,M.Phil.,</a:t>
            </a:r>
            <a:r>
              <a:rPr lang="en-US" altLang="ko-KR" sz="3200" b="1" dirty="0" err="1">
                <a:latin typeface="Cambria" panose="02040503050406030204" pitchFamily="18" charset="0"/>
                <a:cs typeface="Arial" pitchFamily="34" charset="0"/>
              </a:rPr>
              <a:t>Ph.D</a:t>
            </a:r>
            <a:r>
              <a:rPr lang="en-US" altLang="ko-KR" sz="3200" b="1" dirty="0">
                <a:latin typeface="Cambria" panose="02040503050406030204" pitchFamily="18" charset="0"/>
                <a:cs typeface="Arial" pitchFamily="34" charset="0"/>
              </a:rPr>
              <a:t>.</a:t>
            </a:r>
          </a:p>
          <a:p>
            <a:pPr algn="ctr"/>
            <a:r>
              <a:rPr lang="en-US" altLang="ko-KR" sz="3200" b="1" dirty="0">
                <a:latin typeface="Cambria" panose="02040503050406030204" pitchFamily="18" charset="0"/>
                <a:cs typeface="Arial" pitchFamily="34" charset="0"/>
              </a:rPr>
              <a:t>Associate Professor</a:t>
            </a:r>
          </a:p>
          <a:p>
            <a:pPr algn="ctr"/>
            <a:endParaRPr lang="ko-KR" altLang="en-US" sz="3200" b="1" dirty="0">
              <a:latin typeface="Cambria" panose="02040503050406030204" pitchFamily="18" charset="0"/>
              <a:cs typeface="Arial" pitchFamily="34" charset="0"/>
            </a:endParaRPr>
          </a:p>
        </p:txBody>
      </p:sp>
    </p:spTree>
    <p:extLst>
      <p:ext uri="{BB962C8B-B14F-4D97-AF65-F5344CB8AC3E}">
        <p14:creationId xmlns:p14="http://schemas.microsoft.com/office/powerpoint/2010/main" val="4033384841"/>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Sample Screenshots</a:t>
            </a:r>
            <a:endParaRPr lang="en-US" b="1" dirty="0">
              <a:latin typeface="Bahnschrift SemiBold" panose="020B0502040204020203" pitchFamily="34" charset="0"/>
            </a:endParaRPr>
          </a:p>
        </p:txBody>
      </p:sp>
      <p:grpSp>
        <p:nvGrpSpPr>
          <p:cNvPr id="5" name="Google Shape;275;p34">
            <a:extLst>
              <a:ext uri="{FF2B5EF4-FFF2-40B4-BE49-F238E27FC236}">
                <a16:creationId xmlns:a16="http://schemas.microsoft.com/office/drawing/2014/main" id="{073457FD-2EBC-41B0-8935-EC17343E5F78}"/>
              </a:ext>
            </a:extLst>
          </p:cNvPr>
          <p:cNvGrpSpPr/>
          <p:nvPr/>
        </p:nvGrpSpPr>
        <p:grpSpPr>
          <a:xfrm>
            <a:off x="2292170" y="1492369"/>
            <a:ext cx="7688592" cy="3933646"/>
            <a:chOff x="1177450" y="241631"/>
            <a:chExt cx="6173152" cy="3645326"/>
          </a:xfrm>
        </p:grpSpPr>
        <p:sp>
          <p:nvSpPr>
            <p:cNvPr id="8" name="Google Shape;276;p34">
              <a:extLst>
                <a:ext uri="{FF2B5EF4-FFF2-40B4-BE49-F238E27FC236}">
                  <a16:creationId xmlns:a16="http://schemas.microsoft.com/office/drawing/2014/main" id="{DAB5F492-3A9D-454A-A0F5-CE718A1D814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7;p34">
              <a:extLst>
                <a:ext uri="{FF2B5EF4-FFF2-40B4-BE49-F238E27FC236}">
                  <a16:creationId xmlns:a16="http://schemas.microsoft.com/office/drawing/2014/main" id="{4094EDE4-3E9F-4445-9118-ABC21ABDCEC1}"/>
                </a:ext>
              </a:extLst>
            </p:cNvPr>
            <p:cNvSpPr/>
            <p:nvPr/>
          </p:nvSpPr>
          <p:spPr>
            <a:xfrm>
              <a:off x="1177450" y="3791780"/>
              <a:ext cx="6173152" cy="9517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8;p34">
              <a:extLst>
                <a:ext uri="{FF2B5EF4-FFF2-40B4-BE49-F238E27FC236}">
                  <a16:creationId xmlns:a16="http://schemas.microsoft.com/office/drawing/2014/main" id="{C4FF6EA1-6E20-462F-80FA-86FDB02EB785}"/>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9;p34">
              <a:extLst>
                <a:ext uri="{FF2B5EF4-FFF2-40B4-BE49-F238E27FC236}">
                  <a16:creationId xmlns:a16="http://schemas.microsoft.com/office/drawing/2014/main" id="{995F4F15-0789-498D-8F72-B3DAD591B3A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2E333A68-549E-4CCF-B026-52D2528FCA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1342" y="1699404"/>
            <a:ext cx="6022658" cy="3295290"/>
          </a:xfrm>
          <a:prstGeom prst="rect">
            <a:avLst/>
          </a:prstGeom>
          <a:noFill/>
          <a:ln>
            <a:solidFill>
              <a:schemeClr val="tx1"/>
            </a:solidFill>
          </a:ln>
          <a:effectLst/>
        </p:spPr>
      </p:pic>
    </p:spTree>
    <p:extLst>
      <p:ext uri="{BB962C8B-B14F-4D97-AF65-F5344CB8AC3E}">
        <p14:creationId xmlns:p14="http://schemas.microsoft.com/office/powerpoint/2010/main" val="419796455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Sample Screenshots</a:t>
            </a:r>
            <a:endParaRPr lang="en-US" b="1" dirty="0">
              <a:latin typeface="Bahnschrift SemiBold" panose="020B0502040204020203" pitchFamily="34" charset="0"/>
            </a:endParaRPr>
          </a:p>
        </p:txBody>
      </p:sp>
      <p:grpSp>
        <p:nvGrpSpPr>
          <p:cNvPr id="5" name="Google Shape;275;p34">
            <a:extLst>
              <a:ext uri="{FF2B5EF4-FFF2-40B4-BE49-F238E27FC236}">
                <a16:creationId xmlns:a16="http://schemas.microsoft.com/office/drawing/2014/main" id="{073457FD-2EBC-41B0-8935-EC17343E5F78}"/>
              </a:ext>
            </a:extLst>
          </p:cNvPr>
          <p:cNvGrpSpPr/>
          <p:nvPr/>
        </p:nvGrpSpPr>
        <p:grpSpPr>
          <a:xfrm>
            <a:off x="2292170" y="1492369"/>
            <a:ext cx="7688592" cy="3933646"/>
            <a:chOff x="1177450" y="241631"/>
            <a:chExt cx="6173152" cy="3645326"/>
          </a:xfrm>
        </p:grpSpPr>
        <p:sp>
          <p:nvSpPr>
            <p:cNvPr id="8" name="Google Shape;276;p34">
              <a:extLst>
                <a:ext uri="{FF2B5EF4-FFF2-40B4-BE49-F238E27FC236}">
                  <a16:creationId xmlns:a16="http://schemas.microsoft.com/office/drawing/2014/main" id="{DAB5F492-3A9D-454A-A0F5-CE718A1D814C}"/>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100000">
                  <a:schemeClr val="lt2"/>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77;p34">
              <a:extLst>
                <a:ext uri="{FF2B5EF4-FFF2-40B4-BE49-F238E27FC236}">
                  <a16:creationId xmlns:a16="http://schemas.microsoft.com/office/drawing/2014/main" id="{4094EDE4-3E9F-4445-9118-ABC21ABDCEC1}"/>
                </a:ext>
              </a:extLst>
            </p:cNvPr>
            <p:cNvSpPr/>
            <p:nvPr/>
          </p:nvSpPr>
          <p:spPr>
            <a:xfrm>
              <a:off x="1177450" y="3791780"/>
              <a:ext cx="6173152" cy="9517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78;p34">
              <a:extLst>
                <a:ext uri="{FF2B5EF4-FFF2-40B4-BE49-F238E27FC236}">
                  <a16:creationId xmlns:a16="http://schemas.microsoft.com/office/drawing/2014/main" id="{C4FF6EA1-6E20-462F-80FA-86FDB02EB785}"/>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79;p34">
              <a:extLst>
                <a:ext uri="{FF2B5EF4-FFF2-40B4-BE49-F238E27FC236}">
                  <a16:creationId xmlns:a16="http://schemas.microsoft.com/office/drawing/2014/main" id="{995F4F15-0789-498D-8F72-B3DAD591B3A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4" name="Picture 13">
            <a:extLst>
              <a:ext uri="{FF2B5EF4-FFF2-40B4-BE49-F238E27FC236}">
                <a16:creationId xmlns:a16="http://schemas.microsoft.com/office/drawing/2014/main" id="{B6B619DC-48DC-4FD8-98B7-2796A5D9478E}"/>
              </a:ext>
            </a:extLst>
          </p:cNvPr>
          <p:cNvPicPr/>
          <p:nvPr/>
        </p:nvPicPr>
        <p:blipFill>
          <a:blip r:embed="rId2"/>
          <a:stretch>
            <a:fillRect/>
          </a:stretch>
        </p:blipFill>
        <p:spPr>
          <a:xfrm>
            <a:off x="3124199" y="1699404"/>
            <a:ext cx="6002547" cy="3412346"/>
          </a:xfrm>
          <a:prstGeom prst="rect">
            <a:avLst/>
          </a:prstGeom>
          <a:ln>
            <a:solidFill>
              <a:schemeClr val="tx1"/>
            </a:solidFill>
          </a:ln>
          <a:effectLst/>
        </p:spPr>
      </p:pic>
    </p:spTree>
    <p:extLst>
      <p:ext uri="{BB962C8B-B14F-4D97-AF65-F5344CB8AC3E}">
        <p14:creationId xmlns:p14="http://schemas.microsoft.com/office/powerpoint/2010/main" val="3324944817"/>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Picture Placeholder 2">
            <a:extLst>
              <a:ext uri="{FF2B5EF4-FFF2-40B4-BE49-F238E27FC236}">
                <a16:creationId xmlns:a16="http://schemas.microsoft.com/office/drawing/2014/main" id="{CEACBCAB-CEAA-4FBB-817A-DA1980DF9ADB}"/>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DB828209-E6BF-4237-9516-5C4BF92B40ED}"/>
              </a:ext>
            </a:extLst>
          </p:cNvPr>
          <p:cNvSpPr>
            <a:spLocks noGrp="1"/>
          </p:cNvSpPr>
          <p:nvPr>
            <p:ph type="pic" sz="quarter" idx="10"/>
          </p:nvPr>
        </p:nvSpPr>
        <p:spPr/>
      </p:sp>
      <p:sp>
        <p:nvSpPr>
          <p:cNvPr id="7" name="Picture Placeholder 6">
            <a:extLst>
              <a:ext uri="{FF2B5EF4-FFF2-40B4-BE49-F238E27FC236}">
                <a16:creationId xmlns:a16="http://schemas.microsoft.com/office/drawing/2014/main" id="{1FA0235F-3819-4E7E-AFB2-C09F18EF0F71}"/>
              </a:ext>
            </a:extLst>
          </p:cNvPr>
          <p:cNvSpPr>
            <a:spLocks noGrp="1"/>
          </p:cNvSpPr>
          <p:nvPr>
            <p:ph type="pic" sz="quarter" idx="11"/>
          </p:nvPr>
        </p:nvSpPr>
        <p:spPr/>
      </p:sp>
      <p:sp>
        <p:nvSpPr>
          <p:cNvPr id="10" name="Picture Placeholder 9">
            <a:extLst>
              <a:ext uri="{FF2B5EF4-FFF2-40B4-BE49-F238E27FC236}">
                <a16:creationId xmlns:a16="http://schemas.microsoft.com/office/drawing/2014/main" id="{8CA97C8F-E75D-420A-ADB5-E73CFEDA5DB0}"/>
              </a:ext>
            </a:extLst>
          </p:cNvPr>
          <p:cNvSpPr>
            <a:spLocks noGrp="1"/>
          </p:cNvSpPr>
          <p:nvPr>
            <p:ph type="pic" sz="quarter" idx="12"/>
          </p:nvPr>
        </p:nvSpPr>
        <p:spPr/>
      </p:sp>
      <p:sp>
        <p:nvSpPr>
          <p:cNvPr id="2" name="TextBox 1">
            <a:extLst>
              <a:ext uri="{FF2B5EF4-FFF2-40B4-BE49-F238E27FC236}">
                <a16:creationId xmlns:a16="http://schemas.microsoft.com/office/drawing/2014/main" id="{2B674F35-B6AC-49DD-8973-C6443FFF0B8A}"/>
              </a:ext>
            </a:extLst>
          </p:cNvPr>
          <p:cNvSpPr txBox="1"/>
          <p:nvPr/>
        </p:nvSpPr>
        <p:spPr>
          <a:xfrm>
            <a:off x="575582" y="2921168"/>
            <a:ext cx="4744528" cy="1015663"/>
          </a:xfrm>
          <a:prstGeom prst="rect">
            <a:avLst/>
          </a:prstGeom>
          <a:noFill/>
        </p:spPr>
        <p:txBody>
          <a:bodyPr wrap="square" rtlCol="0">
            <a:spAutoFit/>
          </a:bodyPr>
          <a:lstStyle/>
          <a:p>
            <a:r>
              <a:rPr lang="en-US" sz="6000" dirty="0">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339872843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38A36-8534-42D0-A003-2C64C861AD41}"/>
              </a:ext>
            </a:extLst>
          </p:cNvPr>
          <p:cNvSpPr>
            <a:spLocks noGrp="1"/>
          </p:cNvSpPr>
          <p:nvPr>
            <p:ph type="title"/>
          </p:nvPr>
        </p:nvSpPr>
        <p:spPr/>
        <p:txBody>
          <a:bodyPr/>
          <a:lstStyle/>
          <a:p>
            <a:r>
              <a:rPr lang="en-US" b="1" dirty="0">
                <a:solidFill>
                  <a:schemeClr val="tx1"/>
                </a:solidFill>
                <a:latin typeface="Marcellus SC" panose="020E0602050203020307" pitchFamily="34" charset="0"/>
              </a:rPr>
              <a:t>Introduction</a:t>
            </a:r>
          </a:p>
        </p:txBody>
      </p:sp>
      <p:sp>
        <p:nvSpPr>
          <p:cNvPr id="8" name="Title 3">
            <a:extLst>
              <a:ext uri="{FF2B5EF4-FFF2-40B4-BE49-F238E27FC236}">
                <a16:creationId xmlns:a16="http://schemas.microsoft.com/office/drawing/2014/main" id="{D9964051-FFE1-4658-9040-B02253E7733C}"/>
              </a:ext>
            </a:extLst>
          </p:cNvPr>
          <p:cNvSpPr txBox="1">
            <a:spLocks/>
          </p:cNvSpPr>
          <p:nvPr/>
        </p:nvSpPr>
        <p:spPr>
          <a:xfrm>
            <a:off x="1121433" y="1258945"/>
            <a:ext cx="4157932" cy="3865655"/>
          </a:xfrm>
          <a:prstGeom prst="rect">
            <a:avLst/>
          </a:prstGeom>
        </p:spPr>
        <p:txBody>
          <a:bodyPr anchor="ctr">
            <a:noAutofit/>
          </a:bodyPr>
          <a:lstStyle>
            <a:lvl1pPr algn="ctr" defTabSz="914423" rtl="0" eaLnBrk="1" latinLnBrk="0" hangingPunct="1">
              <a:lnSpc>
                <a:spcPct val="90000"/>
              </a:lnSpc>
              <a:spcBef>
                <a:spcPct val="0"/>
              </a:spcBef>
              <a:buNone/>
              <a:defRPr sz="5400" b="0" kern="1200" baseline="0">
                <a:solidFill>
                  <a:schemeClr val="tx1">
                    <a:lumMod val="75000"/>
                    <a:lumOff val="25000"/>
                  </a:schemeClr>
                </a:solidFill>
                <a:latin typeface="+mj-lt"/>
                <a:ea typeface="+mj-ea"/>
                <a:cs typeface="+mj-cs"/>
              </a:defRPr>
            </a:lvl1pPr>
          </a:lstStyle>
          <a:p>
            <a:r>
              <a:rPr lang="en-US" sz="2000" dirty="0">
                <a:solidFill>
                  <a:schemeClr val="tx1"/>
                </a:solidFill>
                <a:effectLst/>
                <a:latin typeface="Bahnschrift SemiBold" panose="020B0502040204020203" pitchFamily="34" charset="0"/>
                <a:ea typeface="Calibri" panose="020F0502020204030204" pitchFamily="34" charset="0"/>
              </a:rPr>
              <a:t>Problem Definition</a:t>
            </a:r>
          </a:p>
          <a:p>
            <a:endParaRPr lang="en-US" sz="2000" dirty="0">
              <a:solidFill>
                <a:schemeClr val="tx1"/>
              </a:solidFill>
              <a:effectLst/>
              <a:latin typeface="Bahnschrift SemiBold" panose="020B0502040204020203" pitchFamily="34" charset="0"/>
              <a:ea typeface="Calibri" panose="020F0502020204030204" pitchFamily="34" charset="0"/>
            </a:endParaRPr>
          </a:p>
          <a:p>
            <a:pPr algn="just"/>
            <a:r>
              <a:rPr lang="en-US" sz="1800" dirty="0">
                <a:solidFill>
                  <a:schemeClr val="tx1"/>
                </a:solidFill>
                <a:effectLst/>
                <a:latin typeface="Times New Roman" panose="02020603050405020304" pitchFamily="18" charset="0"/>
                <a:ea typeface="Calibri" panose="020F0502020204030204" pitchFamily="34" charset="0"/>
              </a:rPr>
              <a:t>Medical data are sent to third party organization for medical transcription. Since data are passed through third party, there is a possibility of data theft. Chances of causing errors in the medical record is high. It is also expensive and time-consuming task. </a:t>
            </a:r>
            <a:endParaRPr lang="en-US" sz="2400" dirty="0">
              <a:solidFill>
                <a:schemeClr val="tx1"/>
              </a:solidFill>
              <a:latin typeface="Cambria" panose="02040503050406030204" pitchFamily="18" charset="0"/>
              <a:ea typeface="Cambria" panose="02040503050406030204" pitchFamily="18" charset="0"/>
            </a:endParaRPr>
          </a:p>
        </p:txBody>
      </p:sp>
      <p:sp>
        <p:nvSpPr>
          <p:cNvPr id="10" name="Title 3">
            <a:extLst>
              <a:ext uri="{FF2B5EF4-FFF2-40B4-BE49-F238E27FC236}">
                <a16:creationId xmlns:a16="http://schemas.microsoft.com/office/drawing/2014/main" id="{563AEF82-2EDF-4B2A-9563-3A4DFAAD82D2}"/>
              </a:ext>
            </a:extLst>
          </p:cNvPr>
          <p:cNvSpPr txBox="1">
            <a:spLocks/>
          </p:cNvSpPr>
          <p:nvPr/>
        </p:nvSpPr>
        <p:spPr>
          <a:xfrm>
            <a:off x="6346165" y="1258944"/>
            <a:ext cx="4157932" cy="3218165"/>
          </a:xfrm>
          <a:prstGeom prst="rect">
            <a:avLst/>
          </a:prstGeom>
        </p:spPr>
        <p:txBody>
          <a:bodyPr anchor="ctr">
            <a:noAutofit/>
          </a:bodyPr>
          <a:lstStyle>
            <a:lvl1pPr algn="ctr" defTabSz="914423" rtl="0" eaLnBrk="1" latinLnBrk="0" hangingPunct="1">
              <a:lnSpc>
                <a:spcPct val="90000"/>
              </a:lnSpc>
              <a:spcBef>
                <a:spcPct val="0"/>
              </a:spcBef>
              <a:buNone/>
              <a:defRPr sz="5400" b="0" kern="1200" baseline="0">
                <a:solidFill>
                  <a:schemeClr val="tx1">
                    <a:lumMod val="75000"/>
                    <a:lumOff val="25000"/>
                  </a:schemeClr>
                </a:solidFill>
                <a:latin typeface="+mj-lt"/>
                <a:ea typeface="+mj-ea"/>
                <a:cs typeface="+mj-cs"/>
              </a:defRPr>
            </a:lvl1pPr>
          </a:lstStyle>
          <a:p>
            <a:r>
              <a:rPr lang="en-US" sz="2000" dirty="0">
                <a:solidFill>
                  <a:schemeClr val="tx1"/>
                </a:solidFill>
                <a:effectLst/>
                <a:latin typeface="Bahnschrift SemiBold" panose="020B0502040204020203" pitchFamily="34" charset="0"/>
                <a:ea typeface="Calibri" panose="020F0502020204030204" pitchFamily="34" charset="0"/>
              </a:rPr>
              <a:t>Project Objective</a:t>
            </a:r>
          </a:p>
          <a:p>
            <a:endParaRPr lang="en-US" sz="2000" dirty="0">
              <a:solidFill>
                <a:schemeClr val="tx1"/>
              </a:solidFill>
              <a:effectLst/>
              <a:latin typeface="Bahnschrift SemiBold" panose="020B0502040204020203" pitchFamily="34" charset="0"/>
              <a:ea typeface="Calibri" panose="020F0502020204030204" pitchFamily="34" charset="0"/>
            </a:endParaRPr>
          </a:p>
          <a:p>
            <a:pPr algn="just"/>
            <a:r>
              <a:rPr lang="en-US" sz="1800" dirty="0">
                <a:solidFill>
                  <a:schemeClr val="tx1"/>
                </a:solidFill>
                <a:effectLst/>
                <a:latin typeface="Times New Roman" panose="02020603050405020304" pitchFamily="18" charset="0"/>
                <a:ea typeface="Calibri" panose="020F0502020204030204" pitchFamily="34" charset="0"/>
              </a:rPr>
              <a:t>To develop a web application to automate medical transcription through Google Speech Recognition API and to securely store the medical transcription record using Blockchain.</a:t>
            </a:r>
            <a:endParaRPr lang="en-US" sz="2400" dirty="0">
              <a:solidFill>
                <a:schemeClr val="tx1"/>
              </a:solidFill>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2FAEEE61-AA49-4BA1-91E5-C0417499C722}"/>
              </a:ext>
            </a:extLst>
          </p:cNvPr>
          <p:cNvPicPr>
            <a:picLocks noChangeAspect="1"/>
          </p:cNvPicPr>
          <p:nvPr/>
        </p:nvPicPr>
        <p:blipFill>
          <a:blip r:embed="rId2"/>
          <a:stretch>
            <a:fillRect/>
          </a:stretch>
        </p:blipFill>
        <p:spPr>
          <a:xfrm>
            <a:off x="2514719" y="4764812"/>
            <a:ext cx="1371359" cy="1112574"/>
          </a:xfrm>
          <a:prstGeom prst="rect">
            <a:avLst/>
          </a:prstGeom>
        </p:spPr>
      </p:pic>
      <p:pic>
        <p:nvPicPr>
          <p:cNvPr id="12" name="Picture 11">
            <a:extLst>
              <a:ext uri="{FF2B5EF4-FFF2-40B4-BE49-F238E27FC236}">
                <a16:creationId xmlns:a16="http://schemas.microsoft.com/office/drawing/2014/main" id="{3B55391C-A113-4792-BE4C-5AEE66D52311}"/>
              </a:ext>
            </a:extLst>
          </p:cNvPr>
          <p:cNvPicPr>
            <a:picLocks noChangeAspect="1"/>
          </p:cNvPicPr>
          <p:nvPr/>
        </p:nvPicPr>
        <p:blipFill>
          <a:blip r:embed="rId3"/>
          <a:stretch>
            <a:fillRect/>
          </a:stretch>
        </p:blipFill>
        <p:spPr>
          <a:xfrm>
            <a:off x="7657295" y="4673607"/>
            <a:ext cx="1535672" cy="1112805"/>
          </a:xfrm>
          <a:prstGeom prst="rect">
            <a:avLst/>
          </a:prstGeom>
        </p:spPr>
      </p:pic>
    </p:spTree>
    <p:extLst>
      <p:ext uri="{BB962C8B-B14F-4D97-AF65-F5344CB8AC3E}">
        <p14:creationId xmlns:p14="http://schemas.microsoft.com/office/powerpoint/2010/main" val="288387183"/>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38A36-8534-42D0-A003-2C64C861AD41}"/>
              </a:ext>
            </a:extLst>
          </p:cNvPr>
          <p:cNvSpPr>
            <a:spLocks noGrp="1"/>
          </p:cNvSpPr>
          <p:nvPr>
            <p:ph type="title"/>
          </p:nvPr>
        </p:nvSpPr>
        <p:spPr/>
        <p:txBody>
          <a:bodyPr/>
          <a:lstStyle/>
          <a:p>
            <a:r>
              <a:rPr lang="en-US" b="1" dirty="0">
                <a:solidFill>
                  <a:schemeClr val="tx1"/>
                </a:solidFill>
                <a:latin typeface="Marcellus SC" panose="020E0602050203020307" pitchFamily="34" charset="0"/>
              </a:rPr>
              <a:t>Introduction</a:t>
            </a:r>
          </a:p>
        </p:txBody>
      </p:sp>
      <p:sp>
        <p:nvSpPr>
          <p:cNvPr id="8" name="Title 3">
            <a:extLst>
              <a:ext uri="{FF2B5EF4-FFF2-40B4-BE49-F238E27FC236}">
                <a16:creationId xmlns:a16="http://schemas.microsoft.com/office/drawing/2014/main" id="{D9964051-FFE1-4658-9040-B02253E7733C}"/>
              </a:ext>
            </a:extLst>
          </p:cNvPr>
          <p:cNvSpPr txBox="1">
            <a:spLocks/>
          </p:cNvSpPr>
          <p:nvPr/>
        </p:nvSpPr>
        <p:spPr>
          <a:xfrm>
            <a:off x="1390291" y="1604513"/>
            <a:ext cx="9411418" cy="4071668"/>
          </a:xfrm>
          <a:prstGeom prst="rect">
            <a:avLst/>
          </a:prstGeom>
          <a:solidFill>
            <a:schemeClr val="bg1">
              <a:lumMod val="85000"/>
            </a:schemeClr>
          </a:solidFill>
        </p:spPr>
        <p:txBody>
          <a:bodyPr anchor="ctr">
            <a:noAutofit/>
          </a:bodyPr>
          <a:lstStyle>
            <a:lvl1pPr algn="ctr" defTabSz="914423" rtl="0" eaLnBrk="1" latinLnBrk="0" hangingPunct="1">
              <a:lnSpc>
                <a:spcPct val="90000"/>
              </a:lnSpc>
              <a:spcBef>
                <a:spcPct val="0"/>
              </a:spcBef>
              <a:buNone/>
              <a:defRPr sz="5400" b="0" kern="1200" baseline="0">
                <a:solidFill>
                  <a:schemeClr val="tx1">
                    <a:lumMod val="75000"/>
                    <a:lumOff val="25000"/>
                  </a:schemeClr>
                </a:solidFill>
                <a:latin typeface="+mj-lt"/>
                <a:ea typeface="+mj-ea"/>
                <a:cs typeface="+mj-cs"/>
              </a:defRPr>
            </a:lvl1pPr>
          </a:lstStyle>
          <a:p>
            <a:pPr algn="just"/>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Medical Transcription process is automated using Python and Google Speech-Recognition API. Blockchain can be used to securely store the medical records over the distributed network. These medical records will not be accessed by anyone but only by who have been granted access. The medical record can be accessed using a unique credential ID. This solution will be deployed as a web application.</a:t>
            </a:r>
          </a:p>
          <a:p>
            <a:pPr algn="just"/>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It contains three primary modules:</a:t>
            </a:r>
          </a:p>
          <a:p>
            <a:pPr marL="342900" marR="0" lvl="0" indent="-342900" algn="just">
              <a:lnSpc>
                <a:spcPct val="150000"/>
              </a:lnSpc>
              <a:spcBef>
                <a:spcPts val="0"/>
              </a:spcBef>
              <a:spcAft>
                <a:spcPts val="0"/>
              </a:spcAft>
              <a:buFont typeface="Wingdings" panose="05000000000000000000" pitchFamily="2" charset="2"/>
              <a:buChar char="v"/>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Medical Transcription process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v"/>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Storing the medical record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Wingdings" panose="05000000000000000000" pitchFamily="2" charset="2"/>
              <a:buChar char="v"/>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Accessing the medical record</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dirty="0">
                <a:solidFill>
                  <a:schemeClr val="tx1"/>
                </a:solidFill>
                <a:effectLst/>
                <a:latin typeface="Times New Roman" panose="02020603050405020304" pitchFamily="18" charset="0"/>
                <a:ea typeface="Calibri" panose="020F0502020204030204" pitchFamily="34" charset="0"/>
              </a:rPr>
              <a:t> </a:t>
            </a:r>
            <a:endParaRPr lang="en-US" sz="2000" dirty="0">
              <a:solidFill>
                <a:schemeClr val="tx1"/>
              </a:solidFill>
              <a:latin typeface="Cambria" panose="02040503050406030204" pitchFamily="18" charset="0"/>
              <a:ea typeface="Cambria" panose="02040503050406030204" pitchFamily="18" charset="0"/>
            </a:endParaRPr>
          </a:p>
        </p:txBody>
      </p:sp>
      <p:grpSp>
        <p:nvGrpSpPr>
          <p:cNvPr id="7" name="Group 6">
            <a:extLst>
              <a:ext uri="{FF2B5EF4-FFF2-40B4-BE49-F238E27FC236}">
                <a16:creationId xmlns:a16="http://schemas.microsoft.com/office/drawing/2014/main" id="{E5FD8828-F0E0-46A8-8DFE-6648FBA25FEF}"/>
              </a:ext>
            </a:extLst>
          </p:cNvPr>
          <p:cNvGrpSpPr/>
          <p:nvPr/>
        </p:nvGrpSpPr>
        <p:grpSpPr>
          <a:xfrm>
            <a:off x="9893109" y="4330320"/>
            <a:ext cx="979049" cy="1469591"/>
            <a:chOff x="4752573" y="1656131"/>
            <a:chExt cx="979049" cy="1469591"/>
          </a:xfrm>
        </p:grpSpPr>
        <p:grpSp>
          <p:nvGrpSpPr>
            <p:cNvPr id="9" name="Group 8">
              <a:extLst>
                <a:ext uri="{FF2B5EF4-FFF2-40B4-BE49-F238E27FC236}">
                  <a16:creationId xmlns:a16="http://schemas.microsoft.com/office/drawing/2014/main" id="{10847CAE-902A-418E-B9E0-9F49C3C7FC96}"/>
                </a:ext>
              </a:extLst>
            </p:cNvPr>
            <p:cNvGrpSpPr/>
            <p:nvPr/>
          </p:nvGrpSpPr>
          <p:grpSpPr>
            <a:xfrm rot="19800000">
              <a:off x="4752573" y="1656131"/>
              <a:ext cx="979049" cy="1469591"/>
              <a:chOff x="5093002" y="2426934"/>
              <a:chExt cx="2232248" cy="3350691"/>
            </a:xfrm>
            <a:solidFill>
              <a:schemeClr val="accent4"/>
            </a:solidFill>
          </p:grpSpPr>
          <p:grpSp>
            <p:nvGrpSpPr>
              <p:cNvPr id="14" name="Group 13">
                <a:extLst>
                  <a:ext uri="{FF2B5EF4-FFF2-40B4-BE49-F238E27FC236}">
                    <a16:creationId xmlns:a16="http://schemas.microsoft.com/office/drawing/2014/main" id="{802AFC65-13C9-4491-A066-01B0C4D52F71}"/>
                  </a:ext>
                </a:extLst>
              </p:cNvPr>
              <p:cNvGrpSpPr/>
              <p:nvPr/>
            </p:nvGrpSpPr>
            <p:grpSpPr>
              <a:xfrm>
                <a:off x="5625823" y="4659182"/>
                <a:ext cx="1166607" cy="1118443"/>
                <a:chOff x="4964627" y="3703863"/>
                <a:chExt cx="393594" cy="377344"/>
              </a:xfrm>
              <a:grpFill/>
            </p:grpSpPr>
            <p:sp>
              <p:nvSpPr>
                <p:cNvPr id="16" name="Oval 1">
                  <a:extLst>
                    <a:ext uri="{FF2B5EF4-FFF2-40B4-BE49-F238E27FC236}">
                      <a16:creationId xmlns:a16="http://schemas.microsoft.com/office/drawing/2014/main" id="{8390BCD5-6423-4F5E-BA5C-21FCC6BF178C}"/>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
                  <a:extLst>
                    <a:ext uri="{FF2B5EF4-FFF2-40B4-BE49-F238E27FC236}">
                      <a16:creationId xmlns:a16="http://schemas.microsoft.com/office/drawing/2014/main" id="{2D4A5ED0-DC78-4CE1-926C-307E699637C4}"/>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
                  <a:extLst>
                    <a:ext uri="{FF2B5EF4-FFF2-40B4-BE49-F238E27FC236}">
                      <a16:creationId xmlns:a16="http://schemas.microsoft.com/office/drawing/2014/main" id="{58F861FA-DE2A-4F23-BA04-7E16B9156A6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
                  <a:extLst>
                    <a:ext uri="{FF2B5EF4-FFF2-40B4-BE49-F238E27FC236}">
                      <a16:creationId xmlns:a16="http://schemas.microsoft.com/office/drawing/2014/main" id="{510095DD-D0B9-4852-A16B-0559460085D2}"/>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5" name="Block Arc 14">
                <a:extLst>
                  <a:ext uri="{FF2B5EF4-FFF2-40B4-BE49-F238E27FC236}">
                    <a16:creationId xmlns:a16="http://schemas.microsoft.com/office/drawing/2014/main" id="{3BADA6F1-F2F3-4619-8B2B-AF4D21E8EB1F}"/>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13" name="Oval 12">
              <a:extLst>
                <a:ext uri="{FF2B5EF4-FFF2-40B4-BE49-F238E27FC236}">
                  <a16:creationId xmlns:a16="http://schemas.microsoft.com/office/drawing/2014/main" id="{D1CBC32E-5E39-4952-9707-47E00712CE6E}"/>
                </a:ext>
              </a:extLst>
            </p:cNvPr>
            <p:cNvSpPr/>
            <p:nvPr/>
          </p:nvSpPr>
          <p:spPr>
            <a:xfrm>
              <a:off x="4783317" y="1842370"/>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20" name="Block Arc 25">
            <a:extLst>
              <a:ext uri="{FF2B5EF4-FFF2-40B4-BE49-F238E27FC236}">
                <a16:creationId xmlns:a16="http://schemas.microsoft.com/office/drawing/2014/main" id="{E36D279A-109A-495E-BBA4-C66C0E781E94}"/>
              </a:ext>
            </a:extLst>
          </p:cNvPr>
          <p:cNvSpPr>
            <a:spLocks noChangeAspect="1"/>
          </p:cNvSpPr>
          <p:nvPr/>
        </p:nvSpPr>
        <p:spPr>
          <a:xfrm>
            <a:off x="10118107" y="4633430"/>
            <a:ext cx="283779" cy="409976"/>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228147892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988DF95D-8EA6-4B03-B481-AE91E556CC05}"/>
              </a:ext>
            </a:extLst>
          </p:cNvPr>
          <p:cNvGrpSpPr/>
          <p:nvPr/>
        </p:nvGrpSpPr>
        <p:grpSpPr>
          <a:xfrm>
            <a:off x="6612308" y="1172763"/>
            <a:ext cx="4685903" cy="2775657"/>
            <a:chOff x="8070434" y="1599663"/>
            <a:chExt cx="2925465" cy="1052900"/>
          </a:xfrm>
        </p:grpSpPr>
        <p:sp>
          <p:nvSpPr>
            <p:cNvPr id="5" name="TextBox 4">
              <a:extLst>
                <a:ext uri="{FF2B5EF4-FFF2-40B4-BE49-F238E27FC236}">
                  <a16:creationId xmlns:a16="http://schemas.microsoft.com/office/drawing/2014/main" id="{FD306876-491C-4FF4-A133-F6784DEB662B}"/>
                </a:ext>
              </a:extLst>
            </p:cNvPr>
            <p:cNvSpPr txBox="1"/>
            <p:nvPr/>
          </p:nvSpPr>
          <p:spPr>
            <a:xfrm>
              <a:off x="8070434" y="1882013"/>
              <a:ext cx="2925465" cy="770550"/>
            </a:xfrm>
            <a:prstGeom prst="rect">
              <a:avLst/>
            </a:prstGeom>
            <a:noFill/>
          </p:spPr>
          <p:txBody>
            <a:bodyPr wrap="square" lIns="108000" rIns="108000" rtlCol="0">
              <a:spAutoFit/>
            </a:bodyPr>
            <a:lstStyle/>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Processor - Intel® Core™ i5-2450M CPU@2.50GHz</a:t>
              </a:r>
            </a:p>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Installed Memory (RAM) - 4.00GB</a:t>
              </a:r>
            </a:p>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System Type - 64-bit OS, x64-based processor</a:t>
              </a:r>
            </a:p>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Storage	- 500GB HDD</a:t>
              </a:r>
            </a:p>
            <a:p>
              <a:endParaRPr lang="en-US" altLang="ko-KR" sz="1400" dirty="0">
                <a:solidFill>
                  <a:schemeClr val="tx1">
                    <a:lumMod val="75000"/>
                    <a:lumOff val="25000"/>
                  </a:schemeClr>
                </a:solidFill>
                <a:latin typeface="Times New Roman" panose="02020603050405020304" pitchFamily="18" charset="0"/>
                <a:ea typeface="FZShuTi"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2DB107CD-258A-4A79-AFED-1DE703FC4410}"/>
                </a:ext>
              </a:extLst>
            </p:cNvPr>
            <p:cNvSpPr txBox="1"/>
            <p:nvPr/>
          </p:nvSpPr>
          <p:spPr>
            <a:xfrm>
              <a:off x="8070434" y="1599663"/>
              <a:ext cx="2925465" cy="400110"/>
            </a:xfrm>
            <a:prstGeom prst="rect">
              <a:avLst/>
            </a:prstGeom>
            <a:noFill/>
          </p:spPr>
          <p:txBody>
            <a:bodyPr wrap="square" lIns="108000" rIns="108000" rtlCol="0" anchor="ctr">
              <a:spAutoFit/>
            </a:bodyPr>
            <a:lstStyle/>
            <a:p>
              <a:r>
                <a:rPr lang="en-US" altLang="ko-KR" sz="2000" b="1" dirty="0">
                  <a:solidFill>
                    <a:schemeClr val="tx1">
                      <a:lumMod val="75000"/>
                      <a:lumOff val="25000"/>
                    </a:schemeClr>
                  </a:solidFill>
                  <a:latin typeface="Bahnschrift SemiBold" panose="020B0502040204020203" pitchFamily="34" charset="0"/>
                  <a:cs typeface="Arial" pitchFamily="34" charset="0"/>
                </a:rPr>
                <a:t>Hardware Specification</a:t>
              </a:r>
              <a:endParaRPr lang="ko-KR" altLang="en-US" sz="2000" b="1" dirty="0">
                <a:solidFill>
                  <a:schemeClr val="tx1">
                    <a:lumMod val="75000"/>
                    <a:lumOff val="25000"/>
                  </a:schemeClr>
                </a:solidFill>
                <a:latin typeface="Bahnschrift SemiBold" panose="020B0502040204020203" pitchFamily="34" charset="0"/>
                <a:cs typeface="Arial" pitchFamily="34" charset="0"/>
              </a:endParaRPr>
            </a:p>
          </p:txBody>
        </p:sp>
      </p:grpSp>
      <p:pic>
        <p:nvPicPr>
          <p:cNvPr id="13" name="Picture Placeholder 12">
            <a:extLst>
              <a:ext uri="{FF2B5EF4-FFF2-40B4-BE49-F238E27FC236}">
                <a16:creationId xmlns:a16="http://schemas.microsoft.com/office/drawing/2014/main" id="{49F08419-24FA-4419-B77F-C79433DCC508}"/>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13899" r="13899"/>
          <a:stretch>
            <a:fillRect/>
          </a:stretch>
        </p:blipFill>
        <p:spPr/>
      </p:pic>
      <p:sp>
        <p:nvSpPr>
          <p:cNvPr id="3" name="Text Placeholder 10">
            <a:extLst>
              <a:ext uri="{FF2B5EF4-FFF2-40B4-BE49-F238E27FC236}">
                <a16:creationId xmlns:a16="http://schemas.microsoft.com/office/drawing/2014/main" id="{656F0653-AEDA-4B83-B698-1694671E8953}"/>
              </a:ext>
            </a:extLst>
          </p:cNvPr>
          <p:cNvSpPr txBox="1">
            <a:spLocks/>
          </p:cNvSpPr>
          <p:nvPr/>
        </p:nvSpPr>
        <p:spPr>
          <a:xfrm>
            <a:off x="3481698" y="174758"/>
            <a:ext cx="7008380"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5400" b="1" dirty="0">
                <a:latin typeface="Marcellus SC" panose="020E0602050203020307" pitchFamily="34" charset="0"/>
                <a:cs typeface="Arial" pitchFamily="34" charset="0"/>
              </a:rPr>
              <a:t>System Specification</a:t>
            </a:r>
          </a:p>
        </p:txBody>
      </p:sp>
      <p:sp>
        <p:nvSpPr>
          <p:cNvPr id="14" name="TextBox 13">
            <a:extLst>
              <a:ext uri="{FF2B5EF4-FFF2-40B4-BE49-F238E27FC236}">
                <a16:creationId xmlns:a16="http://schemas.microsoft.com/office/drawing/2014/main" id="{FD95FAFE-D341-40B2-AE39-A336B47D822F}"/>
              </a:ext>
            </a:extLst>
          </p:cNvPr>
          <p:cNvSpPr txBox="1"/>
          <p:nvPr/>
        </p:nvSpPr>
        <p:spPr>
          <a:xfrm>
            <a:off x="6612307" y="4114217"/>
            <a:ext cx="4685903" cy="400110"/>
          </a:xfrm>
          <a:prstGeom prst="rect">
            <a:avLst/>
          </a:prstGeom>
          <a:noFill/>
        </p:spPr>
        <p:txBody>
          <a:bodyPr wrap="square" lIns="108000" rIns="108000" rtlCol="0" anchor="ctr">
            <a:spAutoFit/>
          </a:bodyPr>
          <a:lstStyle/>
          <a:p>
            <a:r>
              <a:rPr lang="en-US" altLang="ko-KR" sz="2000" b="1" dirty="0">
                <a:solidFill>
                  <a:schemeClr val="tx1">
                    <a:lumMod val="75000"/>
                    <a:lumOff val="25000"/>
                  </a:schemeClr>
                </a:solidFill>
                <a:latin typeface="Bahnschrift SemiBold" panose="020B0502040204020203" pitchFamily="34" charset="0"/>
                <a:cs typeface="Arial" pitchFamily="34" charset="0"/>
              </a:rPr>
              <a:t>Software Specification</a:t>
            </a:r>
            <a:endParaRPr lang="ko-KR" altLang="en-US" sz="2000" b="1" dirty="0">
              <a:solidFill>
                <a:schemeClr val="tx1">
                  <a:lumMod val="75000"/>
                  <a:lumOff val="25000"/>
                </a:schemeClr>
              </a:solidFill>
              <a:latin typeface="Bahnschrift SemiBold" panose="020B0502040204020203" pitchFamily="34" charset="0"/>
              <a:cs typeface="Arial" pitchFamily="34" charset="0"/>
            </a:endParaRPr>
          </a:p>
        </p:txBody>
      </p:sp>
      <p:sp>
        <p:nvSpPr>
          <p:cNvPr id="15" name="TextBox 14">
            <a:extLst>
              <a:ext uri="{FF2B5EF4-FFF2-40B4-BE49-F238E27FC236}">
                <a16:creationId xmlns:a16="http://schemas.microsoft.com/office/drawing/2014/main" id="{19636EF0-868A-4B34-8CEB-5E2C818BA550}"/>
              </a:ext>
            </a:extLst>
          </p:cNvPr>
          <p:cNvSpPr txBox="1"/>
          <p:nvPr/>
        </p:nvSpPr>
        <p:spPr>
          <a:xfrm>
            <a:off x="6612307" y="4492425"/>
            <a:ext cx="4685903" cy="1169551"/>
          </a:xfrm>
          <a:prstGeom prst="rect">
            <a:avLst/>
          </a:prstGeom>
          <a:noFill/>
        </p:spPr>
        <p:txBody>
          <a:bodyPr wrap="square" lIns="108000" rIns="108000" rtlCol="0">
            <a:spAutoFit/>
          </a:bodyPr>
          <a:lstStyle/>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Operating System – Microsoft Windows 10 Pro</a:t>
            </a:r>
          </a:p>
          <a:p>
            <a:pPr marL="285750" indent="-285750">
              <a:lnSpc>
                <a:spcPct val="200000"/>
              </a:lnSpc>
              <a:buFont typeface="Wingdings" panose="05000000000000000000" pitchFamily="2" charset="2"/>
              <a:buChar char="Ø"/>
            </a:pPr>
            <a:r>
              <a:rPr lang="en-US" altLang="ko-KR" sz="1400" dirty="0">
                <a:latin typeface="Times New Roman" panose="02020603050405020304" pitchFamily="18" charset="0"/>
                <a:ea typeface="FZShuTi" pitchFamily="2" charset="-122"/>
                <a:cs typeface="Times New Roman" panose="02020603050405020304" pitchFamily="18" charset="0"/>
              </a:rPr>
              <a:t>Editor – Microsoft Visual Studio Code</a:t>
            </a:r>
          </a:p>
          <a:p>
            <a:endParaRPr lang="en-US" altLang="ko-KR" sz="1400" dirty="0">
              <a:solidFill>
                <a:schemeClr val="tx1">
                  <a:lumMod val="75000"/>
                  <a:lumOff val="25000"/>
                </a:schemeClr>
              </a:solidFill>
              <a:latin typeface="Times New Roman" panose="02020603050405020304" pitchFamily="18" charset="0"/>
              <a:ea typeface="FZShuTi" pitchFamily="2" charset="-122"/>
              <a:cs typeface="Times New Roman" panose="02020603050405020304" pitchFamily="18" charset="0"/>
            </a:endParaRPr>
          </a:p>
        </p:txBody>
      </p:sp>
    </p:spTree>
    <p:extLst>
      <p:ext uri="{BB962C8B-B14F-4D97-AF65-F5344CB8AC3E}">
        <p14:creationId xmlns:p14="http://schemas.microsoft.com/office/powerpoint/2010/main" val="241648192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
            <a:extLst>
              <a:ext uri="{FF2B5EF4-FFF2-40B4-BE49-F238E27FC236}">
                <a16:creationId xmlns:a16="http://schemas.microsoft.com/office/drawing/2014/main" id="{CB4C5FAC-7FE7-411C-8171-63F3AFE07ECC}"/>
              </a:ext>
            </a:extLst>
          </p:cNvPr>
          <p:cNvSpPr txBox="1">
            <a:spLocks/>
          </p:cNvSpPr>
          <p:nvPr/>
        </p:nvSpPr>
        <p:spPr>
          <a:xfrm>
            <a:off x="1021139" y="4040913"/>
            <a:ext cx="1800200" cy="135059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latin typeface="Bahnschrift SemiBold" panose="020B0502040204020203" pitchFamily="34" charset="0"/>
                <a:cs typeface="Times New Roman" panose="02020603050405020304" pitchFamily="18" charset="0"/>
              </a:rPr>
              <a:t>Python</a:t>
            </a:r>
          </a:p>
          <a:p>
            <a:pPr marL="0" indent="0" algn="just">
              <a:buNone/>
            </a:pPr>
            <a:r>
              <a:rPr lang="en-US" sz="1200" dirty="0">
                <a:solidFill>
                  <a:schemeClr val="tx1">
                    <a:lumMod val="75000"/>
                  </a:schemeClr>
                </a:solidFill>
                <a:latin typeface="Times New Roman" panose="02020603050405020304" pitchFamily="18" charset="0"/>
                <a:ea typeface="Cambria" panose="02040503050406030204" pitchFamily="18" charset="0"/>
                <a:cs typeface="Times New Roman" panose="02020603050405020304" pitchFamily="18" charset="0"/>
              </a:rPr>
              <a:t>Python is used as main    programming language    and it will serve as           backend along with Flask.</a:t>
            </a:r>
          </a:p>
          <a:p>
            <a:pPr marL="0" indent="0">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22FAA5C4-DDC9-432C-9309-EA9322DD8F72}"/>
              </a:ext>
            </a:extLst>
          </p:cNvPr>
          <p:cNvSpPr txBox="1"/>
          <p:nvPr/>
        </p:nvSpPr>
        <p:spPr>
          <a:xfrm>
            <a:off x="7737334" y="579847"/>
            <a:ext cx="3418248" cy="1754326"/>
          </a:xfrm>
          <a:prstGeom prst="rect">
            <a:avLst/>
          </a:prstGeom>
          <a:noFill/>
        </p:spPr>
        <p:txBody>
          <a:bodyPr wrap="square" rtlCol="0" anchor="ctr">
            <a:spAutoFit/>
          </a:bodyPr>
          <a:lstStyle/>
          <a:p>
            <a:pPr algn="r"/>
            <a:r>
              <a:rPr lang="en-US" altLang="ko-KR" sz="5400" b="1" dirty="0">
                <a:solidFill>
                  <a:schemeClr val="bg1"/>
                </a:solidFill>
                <a:latin typeface="+mj-lt"/>
                <a:cs typeface="Arial" pitchFamily="34" charset="0"/>
              </a:rPr>
              <a:t>Meet  Our Team</a:t>
            </a:r>
            <a:endParaRPr lang="ko-KR" altLang="en-US" sz="5400" b="1" dirty="0">
              <a:solidFill>
                <a:schemeClr val="bg1"/>
              </a:solidFill>
              <a:latin typeface="+mj-lt"/>
              <a:cs typeface="Arial" pitchFamily="34" charset="0"/>
            </a:endParaRPr>
          </a:p>
        </p:txBody>
      </p:sp>
      <p:grpSp>
        <p:nvGrpSpPr>
          <p:cNvPr id="28" name="그룹 63">
            <a:extLst>
              <a:ext uri="{FF2B5EF4-FFF2-40B4-BE49-F238E27FC236}">
                <a16:creationId xmlns:a16="http://schemas.microsoft.com/office/drawing/2014/main" id="{F7B5E0AB-8B27-40C6-BCDD-19F5C18BE4CA}"/>
              </a:ext>
            </a:extLst>
          </p:cNvPr>
          <p:cNvGrpSpPr/>
          <p:nvPr/>
        </p:nvGrpSpPr>
        <p:grpSpPr>
          <a:xfrm>
            <a:off x="914666" y="3676590"/>
            <a:ext cx="2049231" cy="144016"/>
            <a:chOff x="518969" y="4794870"/>
            <a:chExt cx="1679267" cy="144016"/>
          </a:xfrm>
        </p:grpSpPr>
        <p:sp>
          <p:nvSpPr>
            <p:cNvPr id="29" name="Rectangle 35">
              <a:extLst>
                <a:ext uri="{FF2B5EF4-FFF2-40B4-BE49-F238E27FC236}">
                  <a16:creationId xmlns:a16="http://schemas.microsoft.com/office/drawing/2014/main" id="{9B8E2671-BACE-4E75-90E9-7D83300D8431}"/>
                </a:ext>
              </a:extLst>
            </p:cNvPr>
            <p:cNvSpPr/>
            <p:nvPr/>
          </p:nvSpPr>
          <p:spPr>
            <a:xfrm>
              <a:off x="518969"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0" name="Rectangle 36">
              <a:extLst>
                <a:ext uri="{FF2B5EF4-FFF2-40B4-BE49-F238E27FC236}">
                  <a16:creationId xmlns:a16="http://schemas.microsoft.com/office/drawing/2014/main" id="{B037EF12-9996-4E65-8FF1-A83012C3BC34}"/>
                </a:ext>
              </a:extLst>
            </p:cNvPr>
            <p:cNvSpPr/>
            <p:nvPr/>
          </p:nvSpPr>
          <p:spPr>
            <a:xfrm>
              <a:off x="796605"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1" name="Rectangle 37">
              <a:extLst>
                <a:ext uri="{FF2B5EF4-FFF2-40B4-BE49-F238E27FC236}">
                  <a16:creationId xmlns:a16="http://schemas.microsoft.com/office/drawing/2014/main" id="{2C3E0AB6-C16A-4DCD-A913-0247DF9F2007}"/>
                </a:ext>
              </a:extLst>
            </p:cNvPr>
            <p:cNvSpPr/>
            <p:nvPr/>
          </p:nvSpPr>
          <p:spPr>
            <a:xfrm>
              <a:off x="1076390"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3" name="Rectangle 38">
              <a:extLst>
                <a:ext uri="{FF2B5EF4-FFF2-40B4-BE49-F238E27FC236}">
                  <a16:creationId xmlns:a16="http://schemas.microsoft.com/office/drawing/2014/main" id="{76415C1B-8B87-4C08-A161-1B3AAAE3E527}"/>
                </a:ext>
              </a:extLst>
            </p:cNvPr>
            <p:cNvSpPr/>
            <p:nvPr/>
          </p:nvSpPr>
          <p:spPr>
            <a:xfrm>
              <a:off x="1358024"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6" name="Rectangle 39">
              <a:extLst>
                <a:ext uri="{FF2B5EF4-FFF2-40B4-BE49-F238E27FC236}">
                  <a16:creationId xmlns:a16="http://schemas.microsoft.com/office/drawing/2014/main" id="{20400B2A-406A-4D84-A58D-2040ED153D9C}"/>
                </a:ext>
              </a:extLst>
            </p:cNvPr>
            <p:cNvSpPr/>
            <p:nvPr/>
          </p:nvSpPr>
          <p:spPr>
            <a:xfrm>
              <a:off x="1637808"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7" name="Rectangle 40">
              <a:extLst>
                <a:ext uri="{FF2B5EF4-FFF2-40B4-BE49-F238E27FC236}">
                  <a16:creationId xmlns:a16="http://schemas.microsoft.com/office/drawing/2014/main" id="{5C299A42-D628-476D-96AF-C18FD2E0221A}"/>
                </a:ext>
              </a:extLst>
            </p:cNvPr>
            <p:cNvSpPr/>
            <p:nvPr/>
          </p:nvSpPr>
          <p:spPr>
            <a:xfrm>
              <a:off x="1916800"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38" name="그룹 70">
            <a:extLst>
              <a:ext uri="{FF2B5EF4-FFF2-40B4-BE49-F238E27FC236}">
                <a16:creationId xmlns:a16="http://schemas.microsoft.com/office/drawing/2014/main" id="{27330319-9696-4DEA-B7A4-036949AE6DB1}"/>
              </a:ext>
            </a:extLst>
          </p:cNvPr>
          <p:cNvGrpSpPr/>
          <p:nvPr/>
        </p:nvGrpSpPr>
        <p:grpSpPr>
          <a:xfrm>
            <a:off x="3684605" y="3676590"/>
            <a:ext cx="2049231" cy="144016"/>
            <a:chOff x="2655206" y="4794870"/>
            <a:chExt cx="1679267" cy="144016"/>
          </a:xfrm>
        </p:grpSpPr>
        <p:sp>
          <p:nvSpPr>
            <p:cNvPr id="39" name="Rectangle 42">
              <a:extLst>
                <a:ext uri="{FF2B5EF4-FFF2-40B4-BE49-F238E27FC236}">
                  <a16:creationId xmlns:a16="http://schemas.microsoft.com/office/drawing/2014/main" id="{75C06DE4-B5B4-4A78-9FBE-10613E284DA7}"/>
                </a:ext>
              </a:extLst>
            </p:cNvPr>
            <p:cNvSpPr/>
            <p:nvPr/>
          </p:nvSpPr>
          <p:spPr>
            <a:xfrm>
              <a:off x="2655206"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0" name="Rectangle 43">
              <a:extLst>
                <a:ext uri="{FF2B5EF4-FFF2-40B4-BE49-F238E27FC236}">
                  <a16:creationId xmlns:a16="http://schemas.microsoft.com/office/drawing/2014/main" id="{D72FD8A6-4BC2-41A1-9697-4F17C6F3ADA6}"/>
                </a:ext>
              </a:extLst>
            </p:cNvPr>
            <p:cNvSpPr/>
            <p:nvPr/>
          </p:nvSpPr>
          <p:spPr>
            <a:xfrm>
              <a:off x="2932842"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7" name="Rectangle 44">
              <a:extLst>
                <a:ext uri="{FF2B5EF4-FFF2-40B4-BE49-F238E27FC236}">
                  <a16:creationId xmlns:a16="http://schemas.microsoft.com/office/drawing/2014/main" id="{8CC909DA-649A-46CD-8438-2B0B210F31B2}"/>
                </a:ext>
              </a:extLst>
            </p:cNvPr>
            <p:cNvSpPr/>
            <p:nvPr/>
          </p:nvSpPr>
          <p:spPr>
            <a:xfrm>
              <a:off x="3212627"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8" name="Rectangle 45">
              <a:extLst>
                <a:ext uri="{FF2B5EF4-FFF2-40B4-BE49-F238E27FC236}">
                  <a16:creationId xmlns:a16="http://schemas.microsoft.com/office/drawing/2014/main" id="{ED2852A5-E809-49C8-866E-9D2E94A44D11}"/>
                </a:ext>
              </a:extLst>
            </p:cNvPr>
            <p:cNvSpPr/>
            <p:nvPr/>
          </p:nvSpPr>
          <p:spPr>
            <a:xfrm>
              <a:off x="3494261"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9" name="Rectangle 46">
              <a:extLst>
                <a:ext uri="{FF2B5EF4-FFF2-40B4-BE49-F238E27FC236}">
                  <a16:creationId xmlns:a16="http://schemas.microsoft.com/office/drawing/2014/main" id="{00685892-E5C7-41E1-9204-D1F8E51C381C}"/>
                </a:ext>
              </a:extLst>
            </p:cNvPr>
            <p:cNvSpPr/>
            <p:nvPr/>
          </p:nvSpPr>
          <p:spPr>
            <a:xfrm>
              <a:off x="3774045"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0" name="Rectangle 47">
              <a:extLst>
                <a:ext uri="{FF2B5EF4-FFF2-40B4-BE49-F238E27FC236}">
                  <a16:creationId xmlns:a16="http://schemas.microsoft.com/office/drawing/2014/main" id="{24E02B5C-62DF-4AE9-AF03-CF7BA6D9F765}"/>
                </a:ext>
              </a:extLst>
            </p:cNvPr>
            <p:cNvSpPr/>
            <p:nvPr/>
          </p:nvSpPr>
          <p:spPr>
            <a:xfrm>
              <a:off x="4053037"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61" name="그룹 77">
            <a:extLst>
              <a:ext uri="{FF2B5EF4-FFF2-40B4-BE49-F238E27FC236}">
                <a16:creationId xmlns:a16="http://schemas.microsoft.com/office/drawing/2014/main" id="{F6D475EE-1DC3-458B-8197-0D4F968E0785}"/>
              </a:ext>
            </a:extLst>
          </p:cNvPr>
          <p:cNvGrpSpPr/>
          <p:nvPr/>
        </p:nvGrpSpPr>
        <p:grpSpPr>
          <a:xfrm>
            <a:off x="6454544" y="3743054"/>
            <a:ext cx="2049231" cy="77551"/>
            <a:chOff x="4791443" y="4794870"/>
            <a:chExt cx="1679267" cy="144016"/>
          </a:xfrm>
        </p:grpSpPr>
        <p:sp>
          <p:nvSpPr>
            <p:cNvPr id="62" name="Rectangle 49">
              <a:extLst>
                <a:ext uri="{FF2B5EF4-FFF2-40B4-BE49-F238E27FC236}">
                  <a16:creationId xmlns:a16="http://schemas.microsoft.com/office/drawing/2014/main" id="{4614AAB1-A3C2-406D-824B-6886F4C8FA4D}"/>
                </a:ext>
              </a:extLst>
            </p:cNvPr>
            <p:cNvSpPr/>
            <p:nvPr/>
          </p:nvSpPr>
          <p:spPr>
            <a:xfrm>
              <a:off x="4791443"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3" name="Rectangle 50">
              <a:extLst>
                <a:ext uri="{FF2B5EF4-FFF2-40B4-BE49-F238E27FC236}">
                  <a16:creationId xmlns:a16="http://schemas.microsoft.com/office/drawing/2014/main" id="{75FD22CE-F7F1-4B25-9E53-F768BCFA7219}"/>
                </a:ext>
              </a:extLst>
            </p:cNvPr>
            <p:cNvSpPr/>
            <p:nvPr/>
          </p:nvSpPr>
          <p:spPr>
            <a:xfrm>
              <a:off x="5069079"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4" name="Rectangle 51">
              <a:extLst>
                <a:ext uri="{FF2B5EF4-FFF2-40B4-BE49-F238E27FC236}">
                  <a16:creationId xmlns:a16="http://schemas.microsoft.com/office/drawing/2014/main" id="{4EF22B4B-01D3-48B5-8665-727FB9E45E48}"/>
                </a:ext>
              </a:extLst>
            </p:cNvPr>
            <p:cNvSpPr/>
            <p:nvPr/>
          </p:nvSpPr>
          <p:spPr>
            <a:xfrm>
              <a:off x="5348864"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5" name="Rectangle 52">
              <a:extLst>
                <a:ext uri="{FF2B5EF4-FFF2-40B4-BE49-F238E27FC236}">
                  <a16:creationId xmlns:a16="http://schemas.microsoft.com/office/drawing/2014/main" id="{D265D564-C6E1-44D9-8024-30BE5DF48683}"/>
                </a:ext>
              </a:extLst>
            </p:cNvPr>
            <p:cNvSpPr/>
            <p:nvPr/>
          </p:nvSpPr>
          <p:spPr>
            <a:xfrm>
              <a:off x="5630498"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6" name="Rectangle 53">
              <a:extLst>
                <a:ext uri="{FF2B5EF4-FFF2-40B4-BE49-F238E27FC236}">
                  <a16:creationId xmlns:a16="http://schemas.microsoft.com/office/drawing/2014/main" id="{0C2757DA-C54F-4BCE-9130-FC0A01F62825}"/>
                </a:ext>
              </a:extLst>
            </p:cNvPr>
            <p:cNvSpPr/>
            <p:nvPr/>
          </p:nvSpPr>
          <p:spPr>
            <a:xfrm>
              <a:off x="5910282"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7" name="Rectangle 54">
              <a:extLst>
                <a:ext uri="{FF2B5EF4-FFF2-40B4-BE49-F238E27FC236}">
                  <a16:creationId xmlns:a16="http://schemas.microsoft.com/office/drawing/2014/main" id="{8C0D5B6C-DC77-4148-B94A-CE7A80BC3978}"/>
                </a:ext>
              </a:extLst>
            </p:cNvPr>
            <p:cNvSpPr/>
            <p:nvPr/>
          </p:nvSpPr>
          <p:spPr>
            <a:xfrm>
              <a:off x="6189274"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13" name="Picture Placeholder 12">
            <a:extLst>
              <a:ext uri="{FF2B5EF4-FFF2-40B4-BE49-F238E27FC236}">
                <a16:creationId xmlns:a16="http://schemas.microsoft.com/office/drawing/2014/main" id="{87FF0D70-410B-4E77-A2B6-ED8E60493CC3}"/>
              </a:ext>
            </a:extLst>
          </p:cNvPr>
          <p:cNvSpPr>
            <a:spLocks noGrp="1"/>
          </p:cNvSpPr>
          <p:nvPr>
            <p:ph type="pic" idx="18"/>
          </p:nvPr>
        </p:nvSpPr>
        <p:spPr>
          <a:xfrm>
            <a:off x="9168343" y="1461978"/>
            <a:ext cx="2161509" cy="2160240"/>
          </a:xfrm>
        </p:spPr>
      </p:sp>
      <p:sp>
        <p:nvSpPr>
          <p:cNvPr id="75" name="Title 3">
            <a:extLst>
              <a:ext uri="{FF2B5EF4-FFF2-40B4-BE49-F238E27FC236}">
                <a16:creationId xmlns:a16="http://schemas.microsoft.com/office/drawing/2014/main" id="{D6D75B5E-3A00-442B-B4BB-50F64ADA6884}"/>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Tools, Libraries, frameworks</a:t>
            </a:r>
          </a:p>
        </p:txBody>
      </p:sp>
      <p:pic>
        <p:nvPicPr>
          <p:cNvPr id="76" name="Picture Placeholder 75">
            <a:extLst>
              <a:ext uri="{FF2B5EF4-FFF2-40B4-BE49-F238E27FC236}">
                <a16:creationId xmlns:a16="http://schemas.microsoft.com/office/drawing/2014/main" id="{D73A5767-5C6C-4EFE-BCD9-9DFA7258EF9C}"/>
              </a:ext>
            </a:extLst>
          </p:cNvPr>
          <p:cNvPicPr>
            <a:picLocks noGrp="1" noChangeAspect="1"/>
          </p:cNvPicPr>
          <p:nvPr>
            <p:ph type="pic" idx="15"/>
          </p:nvPr>
        </p:nvPicPr>
        <p:blipFill>
          <a:blip r:embed="rId2"/>
          <a:srcRect/>
          <a:stretch>
            <a:fillRect/>
          </a:stretch>
        </p:blipFill>
        <p:spPr>
          <a:xfrm>
            <a:off x="858838" y="1462088"/>
            <a:ext cx="2160587" cy="2160587"/>
          </a:xfrm>
          <a:prstGeom prst="rect">
            <a:avLst/>
          </a:prstGeom>
        </p:spPr>
      </p:pic>
      <p:pic>
        <p:nvPicPr>
          <p:cNvPr id="79" name="Picture 78">
            <a:extLst>
              <a:ext uri="{FF2B5EF4-FFF2-40B4-BE49-F238E27FC236}">
                <a16:creationId xmlns:a16="http://schemas.microsoft.com/office/drawing/2014/main" id="{CAFA849A-641D-4A69-A48A-B1B075FE5E60}"/>
              </a:ext>
            </a:extLst>
          </p:cNvPr>
          <p:cNvPicPr>
            <a:picLocks noChangeAspect="1"/>
          </p:cNvPicPr>
          <p:nvPr/>
        </p:nvPicPr>
        <p:blipFill>
          <a:blip r:embed="rId3"/>
          <a:stretch>
            <a:fillRect/>
          </a:stretch>
        </p:blipFill>
        <p:spPr>
          <a:xfrm>
            <a:off x="9424678" y="2048613"/>
            <a:ext cx="1661608" cy="986970"/>
          </a:xfrm>
          <a:prstGeom prst="rect">
            <a:avLst/>
          </a:prstGeom>
        </p:spPr>
      </p:pic>
      <p:pic>
        <p:nvPicPr>
          <p:cNvPr id="80" name="Picture Placeholder 79">
            <a:extLst>
              <a:ext uri="{FF2B5EF4-FFF2-40B4-BE49-F238E27FC236}">
                <a16:creationId xmlns:a16="http://schemas.microsoft.com/office/drawing/2014/main" id="{5C3B3A2C-E991-453C-9E90-6EC7894E23CA}"/>
              </a:ext>
            </a:extLst>
          </p:cNvPr>
          <p:cNvPicPr>
            <a:picLocks noGrp="1" noChangeAspect="1"/>
          </p:cNvPicPr>
          <p:nvPr>
            <p:ph type="pic" idx="16"/>
          </p:nvPr>
        </p:nvPicPr>
        <p:blipFill>
          <a:blip r:embed="rId4"/>
          <a:srcRect l="12500" r="12500"/>
          <a:stretch>
            <a:fillRect/>
          </a:stretch>
        </p:blipFill>
        <p:spPr>
          <a:xfrm>
            <a:off x="3629025" y="1462088"/>
            <a:ext cx="2160588" cy="2160587"/>
          </a:xfrm>
          <a:prstGeom prst="rect">
            <a:avLst/>
          </a:prstGeom>
        </p:spPr>
      </p:pic>
      <p:pic>
        <p:nvPicPr>
          <p:cNvPr id="16" name="Picture Placeholder 15">
            <a:extLst>
              <a:ext uri="{FF2B5EF4-FFF2-40B4-BE49-F238E27FC236}">
                <a16:creationId xmlns:a16="http://schemas.microsoft.com/office/drawing/2014/main" id="{24ECB910-0971-4DBF-9994-315172E13278}"/>
              </a:ext>
            </a:extLst>
          </p:cNvPr>
          <p:cNvPicPr>
            <a:picLocks noGrp="1" noChangeAspect="1"/>
          </p:cNvPicPr>
          <p:nvPr>
            <p:ph type="pic" idx="17"/>
          </p:nvPr>
        </p:nvPicPr>
        <p:blipFill>
          <a:blip r:embed="rId5" cstate="print">
            <a:extLst>
              <a:ext uri="{28A0092B-C50C-407E-A947-70E740481C1C}">
                <a14:useLocalDpi xmlns:a14="http://schemas.microsoft.com/office/drawing/2010/main" val="0"/>
              </a:ext>
            </a:extLst>
          </a:blip>
          <a:srcRect t="574" b="574"/>
          <a:stretch>
            <a:fillRect/>
          </a:stretch>
        </p:blipFill>
        <p:spPr>
          <a:xfrm>
            <a:off x="6445194" y="1969250"/>
            <a:ext cx="2234991" cy="1145696"/>
          </a:xfrm>
        </p:spPr>
      </p:pic>
      <p:sp>
        <p:nvSpPr>
          <p:cNvPr id="81" name="Text Placeholder 3">
            <a:extLst>
              <a:ext uri="{FF2B5EF4-FFF2-40B4-BE49-F238E27FC236}">
                <a16:creationId xmlns:a16="http://schemas.microsoft.com/office/drawing/2014/main" id="{21F707BF-0935-436B-8650-69437012CB30}"/>
              </a:ext>
            </a:extLst>
          </p:cNvPr>
          <p:cNvSpPr txBox="1">
            <a:spLocks/>
          </p:cNvSpPr>
          <p:nvPr/>
        </p:nvSpPr>
        <p:spPr>
          <a:xfrm>
            <a:off x="3808173" y="4043321"/>
            <a:ext cx="1800200" cy="135059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latin typeface="Bahnschrift SemiBold" panose="020B0502040204020203" pitchFamily="34" charset="0"/>
                <a:cs typeface="Times New Roman" panose="02020603050405020304" pitchFamily="18" charset="0"/>
              </a:rPr>
              <a:t>Flask</a:t>
            </a:r>
          </a:p>
          <a:p>
            <a:pPr marL="0" indent="0" algn="just">
              <a:buNone/>
            </a:pPr>
            <a:r>
              <a:rPr lang="en-US" sz="1200" dirty="0">
                <a:solidFill>
                  <a:schemeClr val="tx1">
                    <a:lumMod val="75000"/>
                  </a:schemeClr>
                </a:solidFill>
                <a:latin typeface="Times New Roman" panose="02020603050405020304" pitchFamily="18" charset="0"/>
                <a:ea typeface="Cambria" panose="02040503050406030204" pitchFamily="18" charset="0"/>
                <a:cs typeface="Times New Roman" panose="02020603050405020304" pitchFamily="18" charset="0"/>
              </a:rPr>
              <a:t>Flask is a micro-web framework written in Python  used to deploy web          applications.</a:t>
            </a:r>
          </a:p>
          <a:p>
            <a:pPr marL="0" indent="0">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3" name="Text Placeholder 3">
            <a:extLst>
              <a:ext uri="{FF2B5EF4-FFF2-40B4-BE49-F238E27FC236}">
                <a16:creationId xmlns:a16="http://schemas.microsoft.com/office/drawing/2014/main" id="{396C5480-50C5-4A3B-B760-A261FF969B85}"/>
              </a:ext>
            </a:extLst>
          </p:cNvPr>
          <p:cNvSpPr txBox="1">
            <a:spLocks/>
          </p:cNvSpPr>
          <p:nvPr/>
        </p:nvSpPr>
        <p:spPr>
          <a:xfrm>
            <a:off x="6645044" y="4040912"/>
            <a:ext cx="1800200" cy="135059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latin typeface="Bahnschrift SemiBold" panose="020B0502040204020203" pitchFamily="34" charset="0"/>
                <a:cs typeface="Times New Roman" panose="02020603050405020304" pitchFamily="18" charset="0"/>
              </a:rPr>
              <a:t>Speech API</a:t>
            </a:r>
          </a:p>
          <a:p>
            <a:pPr marL="0" indent="0" algn="just">
              <a:buNone/>
            </a:pPr>
            <a:r>
              <a:rPr lang="en-US" sz="1200" dirty="0">
                <a:solidFill>
                  <a:schemeClr val="tx1">
                    <a:lumMod val="75000"/>
                  </a:schemeClr>
                </a:solidFill>
                <a:latin typeface="Times New Roman" panose="02020603050405020304" pitchFamily="18" charset="0"/>
                <a:ea typeface="Cambria" panose="02040503050406030204" pitchFamily="18" charset="0"/>
                <a:cs typeface="Times New Roman" panose="02020603050405020304" pitchFamily="18" charset="0"/>
              </a:rPr>
              <a:t>Google Speech-Recognition API is used to convert audio files into text          format.</a:t>
            </a:r>
          </a:p>
          <a:p>
            <a:pPr marL="0" indent="0">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84" name="Text Placeholder 3">
            <a:extLst>
              <a:ext uri="{FF2B5EF4-FFF2-40B4-BE49-F238E27FC236}">
                <a16:creationId xmlns:a16="http://schemas.microsoft.com/office/drawing/2014/main" id="{22A16164-B66A-4222-A984-15DE421BBD69}"/>
              </a:ext>
            </a:extLst>
          </p:cNvPr>
          <p:cNvSpPr txBox="1">
            <a:spLocks/>
          </p:cNvSpPr>
          <p:nvPr/>
        </p:nvSpPr>
        <p:spPr>
          <a:xfrm>
            <a:off x="9423370" y="4040911"/>
            <a:ext cx="1800200" cy="135059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tx1">
                    <a:lumMod val="75000"/>
                    <a:lumOff val="25000"/>
                  </a:schemeClr>
                </a:solidFill>
                <a:latin typeface="Bahnschrift SemiBold" panose="020B0502040204020203" pitchFamily="34" charset="0"/>
                <a:cs typeface="Times New Roman" panose="02020603050405020304" pitchFamily="18" charset="0"/>
              </a:rPr>
              <a:t>HTML, CSS</a:t>
            </a:r>
          </a:p>
          <a:p>
            <a:pPr marL="0" indent="0" algn="just">
              <a:buNone/>
            </a:pPr>
            <a:r>
              <a:rPr lang="en-US" sz="1200" dirty="0">
                <a:solidFill>
                  <a:schemeClr val="tx1">
                    <a:lumMod val="75000"/>
                  </a:schemeClr>
                </a:solidFill>
                <a:latin typeface="Times New Roman" panose="02020603050405020304" pitchFamily="18" charset="0"/>
                <a:ea typeface="Cambria" panose="02040503050406030204" pitchFamily="18" charset="0"/>
                <a:cs typeface="Times New Roman" panose="02020603050405020304" pitchFamily="18" charset="0"/>
              </a:rPr>
              <a:t>HTML5, CSS3, Bootstrap are used in designing the web page.</a:t>
            </a:r>
          </a:p>
          <a:p>
            <a:pPr marL="0" indent="0" algn="just">
              <a:buNone/>
            </a:pPr>
            <a:endParaRPr lang="en-US" sz="1200" dirty="0">
              <a:solidFill>
                <a:schemeClr val="tx1">
                  <a:lumMod val="75000"/>
                </a:schemeClr>
              </a:solidFill>
              <a:latin typeface="Times New Roman" panose="02020603050405020304" pitchFamily="18" charset="0"/>
              <a:ea typeface="Cambria" panose="02040503050406030204" pitchFamily="18" charset="0"/>
              <a:cs typeface="Times New Roman" panose="02020603050405020304" pitchFamily="18" charset="0"/>
            </a:endParaRPr>
          </a:p>
          <a:p>
            <a:pPr marL="0" indent="0">
              <a:buNone/>
            </a:pPr>
            <a:endParaRPr lang="en-US" sz="18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85" name="그룹 77">
            <a:extLst>
              <a:ext uri="{FF2B5EF4-FFF2-40B4-BE49-F238E27FC236}">
                <a16:creationId xmlns:a16="http://schemas.microsoft.com/office/drawing/2014/main" id="{95FB66C8-1E0C-4D3C-AAD0-B3DB8128938A}"/>
              </a:ext>
            </a:extLst>
          </p:cNvPr>
          <p:cNvGrpSpPr/>
          <p:nvPr/>
        </p:nvGrpSpPr>
        <p:grpSpPr>
          <a:xfrm>
            <a:off x="9224481" y="3730742"/>
            <a:ext cx="2049231" cy="77551"/>
            <a:chOff x="4791443" y="4794870"/>
            <a:chExt cx="1679267" cy="144016"/>
          </a:xfrm>
        </p:grpSpPr>
        <p:sp>
          <p:nvSpPr>
            <p:cNvPr id="86" name="Rectangle 49">
              <a:extLst>
                <a:ext uri="{FF2B5EF4-FFF2-40B4-BE49-F238E27FC236}">
                  <a16:creationId xmlns:a16="http://schemas.microsoft.com/office/drawing/2014/main" id="{7EAD5047-5EE9-4D1C-8D52-A5A30F711B63}"/>
                </a:ext>
              </a:extLst>
            </p:cNvPr>
            <p:cNvSpPr/>
            <p:nvPr/>
          </p:nvSpPr>
          <p:spPr>
            <a:xfrm>
              <a:off x="4791443"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7" name="Rectangle 50">
              <a:extLst>
                <a:ext uri="{FF2B5EF4-FFF2-40B4-BE49-F238E27FC236}">
                  <a16:creationId xmlns:a16="http://schemas.microsoft.com/office/drawing/2014/main" id="{F3F37713-4DC6-4792-8D7D-7311B5AF8B1B}"/>
                </a:ext>
              </a:extLst>
            </p:cNvPr>
            <p:cNvSpPr/>
            <p:nvPr/>
          </p:nvSpPr>
          <p:spPr>
            <a:xfrm>
              <a:off x="5069079"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8" name="Rectangle 51">
              <a:extLst>
                <a:ext uri="{FF2B5EF4-FFF2-40B4-BE49-F238E27FC236}">
                  <a16:creationId xmlns:a16="http://schemas.microsoft.com/office/drawing/2014/main" id="{4FBBE39A-7B5A-44E2-B94F-A3C30435C633}"/>
                </a:ext>
              </a:extLst>
            </p:cNvPr>
            <p:cNvSpPr/>
            <p:nvPr/>
          </p:nvSpPr>
          <p:spPr>
            <a:xfrm>
              <a:off x="5348864"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9" name="Rectangle 52">
              <a:extLst>
                <a:ext uri="{FF2B5EF4-FFF2-40B4-BE49-F238E27FC236}">
                  <a16:creationId xmlns:a16="http://schemas.microsoft.com/office/drawing/2014/main" id="{AD026369-9E9B-4CAA-8873-19171B4F0B56}"/>
                </a:ext>
              </a:extLst>
            </p:cNvPr>
            <p:cNvSpPr/>
            <p:nvPr/>
          </p:nvSpPr>
          <p:spPr>
            <a:xfrm>
              <a:off x="5630498"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0" name="Rectangle 53">
              <a:extLst>
                <a:ext uri="{FF2B5EF4-FFF2-40B4-BE49-F238E27FC236}">
                  <a16:creationId xmlns:a16="http://schemas.microsoft.com/office/drawing/2014/main" id="{10A02F69-4455-40AB-BBF3-798060BD0A7B}"/>
                </a:ext>
              </a:extLst>
            </p:cNvPr>
            <p:cNvSpPr/>
            <p:nvPr/>
          </p:nvSpPr>
          <p:spPr>
            <a:xfrm>
              <a:off x="5910282"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1" name="Rectangle 54">
              <a:extLst>
                <a:ext uri="{FF2B5EF4-FFF2-40B4-BE49-F238E27FC236}">
                  <a16:creationId xmlns:a16="http://schemas.microsoft.com/office/drawing/2014/main" id="{1AA77314-E5CE-46B5-BF71-77A40C84DA55}"/>
                </a:ext>
              </a:extLst>
            </p:cNvPr>
            <p:cNvSpPr/>
            <p:nvPr/>
          </p:nvSpPr>
          <p:spPr>
            <a:xfrm>
              <a:off x="6189274"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Tree>
    <p:extLst>
      <p:ext uri="{BB962C8B-B14F-4D97-AF65-F5344CB8AC3E}">
        <p14:creationId xmlns:p14="http://schemas.microsoft.com/office/powerpoint/2010/main" val="1407207615"/>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2387D3-4DE7-40C7-84D2-0F1AF6F125A9}"/>
              </a:ext>
            </a:extLst>
          </p:cNvPr>
          <p:cNvSpPr/>
          <p:nvPr/>
        </p:nvSpPr>
        <p:spPr>
          <a:xfrm>
            <a:off x="6096000" y="0"/>
            <a:ext cx="60960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6" name="Rectangle 5">
            <a:extLst>
              <a:ext uri="{FF2B5EF4-FFF2-40B4-BE49-F238E27FC236}">
                <a16:creationId xmlns:a16="http://schemas.microsoft.com/office/drawing/2014/main" id="{62063817-860E-4682-B91E-815215B9C8E1}"/>
              </a:ext>
            </a:extLst>
          </p:cNvPr>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2" name="TextBox 21">
            <a:extLst>
              <a:ext uri="{FF2B5EF4-FFF2-40B4-BE49-F238E27FC236}">
                <a16:creationId xmlns:a16="http://schemas.microsoft.com/office/drawing/2014/main" id="{37516685-A9AF-4CF8-AFED-1DCB98FE7E1D}"/>
              </a:ext>
            </a:extLst>
          </p:cNvPr>
          <p:cNvSpPr txBox="1"/>
          <p:nvPr/>
        </p:nvSpPr>
        <p:spPr>
          <a:xfrm>
            <a:off x="1250588" y="1269385"/>
            <a:ext cx="3928932" cy="400110"/>
          </a:xfrm>
          <a:prstGeom prst="rect">
            <a:avLst/>
          </a:prstGeom>
          <a:solidFill>
            <a:schemeClr val="bg1"/>
          </a:solidFill>
        </p:spPr>
        <p:txBody>
          <a:bodyPr wrap="square" rtlCol="0" anchor="ctr">
            <a:spAutoFit/>
          </a:bodyPr>
          <a:lstStyle/>
          <a:p>
            <a:pPr algn="ctr"/>
            <a:r>
              <a:rPr lang="en-US" altLang="ko-KR" sz="2000" b="1" dirty="0">
                <a:solidFill>
                  <a:schemeClr val="tx1">
                    <a:lumMod val="75000"/>
                    <a:lumOff val="25000"/>
                  </a:schemeClr>
                </a:solidFill>
                <a:latin typeface="Bahnschrift SemiBold" panose="020B0502040204020203" pitchFamily="34" charset="0"/>
                <a:cs typeface="Arial" pitchFamily="34" charset="0"/>
              </a:rPr>
              <a:t>Existing System with Limitations</a:t>
            </a:r>
            <a:endParaRPr lang="ko-KR" altLang="en-US" sz="2000" b="1" dirty="0">
              <a:solidFill>
                <a:schemeClr val="tx1">
                  <a:lumMod val="75000"/>
                  <a:lumOff val="25000"/>
                </a:schemeClr>
              </a:solidFill>
              <a:latin typeface="Bahnschrift SemiBold" panose="020B0502040204020203" pitchFamily="34" charset="0"/>
              <a:cs typeface="Arial" pitchFamily="34" charset="0"/>
            </a:endParaRPr>
          </a:p>
        </p:txBody>
      </p:sp>
      <p:sp>
        <p:nvSpPr>
          <p:cNvPr id="28" name="TextBox 27">
            <a:extLst>
              <a:ext uri="{FF2B5EF4-FFF2-40B4-BE49-F238E27FC236}">
                <a16:creationId xmlns:a16="http://schemas.microsoft.com/office/drawing/2014/main" id="{7E4C5D03-9123-4B45-B751-0AD439AC6E8D}"/>
              </a:ext>
            </a:extLst>
          </p:cNvPr>
          <p:cNvSpPr txBox="1"/>
          <p:nvPr/>
        </p:nvSpPr>
        <p:spPr>
          <a:xfrm>
            <a:off x="1250588" y="1997280"/>
            <a:ext cx="3928932" cy="2308324"/>
          </a:xfrm>
          <a:prstGeom prst="rect">
            <a:avLst/>
          </a:prstGeom>
          <a:noFill/>
        </p:spPr>
        <p:txBody>
          <a:bodyPr wrap="square" rtlCol="0">
            <a:spAutoFit/>
          </a:bodyPr>
          <a:lstStyle/>
          <a:p>
            <a:pPr marL="342900" marR="0" lvl="0" indent="-342900" algn="just">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Voice reports that are sent to third party organization for medical transcription process has high risk of confidentiality breach.</a:t>
            </a:r>
          </a:p>
          <a:p>
            <a:pPr marL="342900" marR="0" lvl="0" indent="-342900" algn="just">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Usually, it takes hours of typing to complete one medical record.</a:t>
            </a:r>
          </a:p>
          <a:p>
            <a:pPr marL="342900" marR="0" lvl="0" indent="-342900" algn="just">
              <a:spcBef>
                <a:spcPts val="0"/>
              </a:spcBef>
              <a:spcAft>
                <a:spcPts val="8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is an expensive process and a time-consuming task.</a:t>
            </a:r>
          </a:p>
        </p:txBody>
      </p:sp>
      <p:sp>
        <p:nvSpPr>
          <p:cNvPr id="30" name="Title 3">
            <a:extLst>
              <a:ext uri="{FF2B5EF4-FFF2-40B4-BE49-F238E27FC236}">
                <a16:creationId xmlns:a16="http://schemas.microsoft.com/office/drawing/2014/main" id="{EC6A4D18-2C50-40C4-A3E8-34C4DCA844CB}"/>
              </a:ext>
            </a:extLst>
          </p:cNvPr>
          <p:cNvSpPr txBox="1">
            <a:spLocks/>
          </p:cNvSpPr>
          <p:nvPr/>
        </p:nvSpPr>
        <p:spPr>
          <a:xfrm>
            <a:off x="672856" y="260648"/>
            <a:ext cx="10558733"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a:t>
            </a:r>
            <a:r>
              <a:rPr lang="en-US" b="1" dirty="0">
                <a:solidFill>
                  <a:schemeClr val="bg1"/>
                </a:solidFill>
                <a:latin typeface="Marcellus SC" panose="020E0602050203020307" pitchFamily="34" charset="0"/>
              </a:rPr>
              <a:t>Study</a:t>
            </a:r>
          </a:p>
        </p:txBody>
      </p:sp>
      <p:sp>
        <p:nvSpPr>
          <p:cNvPr id="31" name="TextBox 30">
            <a:extLst>
              <a:ext uri="{FF2B5EF4-FFF2-40B4-BE49-F238E27FC236}">
                <a16:creationId xmlns:a16="http://schemas.microsoft.com/office/drawing/2014/main" id="{4A43450F-9945-4BEA-8ED4-747CA0BCB001}"/>
              </a:ext>
            </a:extLst>
          </p:cNvPr>
          <p:cNvSpPr txBox="1"/>
          <p:nvPr/>
        </p:nvSpPr>
        <p:spPr>
          <a:xfrm>
            <a:off x="7034228" y="1269385"/>
            <a:ext cx="4219543" cy="400110"/>
          </a:xfrm>
          <a:prstGeom prst="rect">
            <a:avLst/>
          </a:prstGeom>
          <a:solidFill>
            <a:schemeClr val="bg1"/>
          </a:solidFill>
        </p:spPr>
        <p:txBody>
          <a:bodyPr wrap="square" rtlCol="0" anchor="ctr">
            <a:spAutoFit/>
          </a:bodyPr>
          <a:lstStyle/>
          <a:p>
            <a:pPr algn="ctr"/>
            <a:r>
              <a:rPr lang="en-US" altLang="ko-KR" sz="2000" b="1" dirty="0">
                <a:solidFill>
                  <a:schemeClr val="tx1">
                    <a:lumMod val="75000"/>
                    <a:lumOff val="25000"/>
                  </a:schemeClr>
                </a:solidFill>
                <a:latin typeface="Bahnschrift SemiBold" panose="020B0502040204020203" pitchFamily="34" charset="0"/>
                <a:cs typeface="Arial" pitchFamily="34" charset="0"/>
              </a:rPr>
              <a:t>Proposed System with Advantages</a:t>
            </a:r>
            <a:endParaRPr lang="ko-KR" altLang="en-US" sz="2000" b="1" dirty="0">
              <a:solidFill>
                <a:schemeClr val="tx1">
                  <a:lumMod val="75000"/>
                  <a:lumOff val="25000"/>
                </a:schemeClr>
              </a:solidFill>
              <a:latin typeface="Bahnschrift SemiBold" panose="020B0502040204020203" pitchFamily="34" charset="0"/>
              <a:cs typeface="Arial" pitchFamily="34" charset="0"/>
            </a:endParaRPr>
          </a:p>
        </p:txBody>
      </p:sp>
      <p:sp>
        <p:nvSpPr>
          <p:cNvPr id="32" name="Rectangle 15">
            <a:extLst>
              <a:ext uri="{FF2B5EF4-FFF2-40B4-BE49-F238E27FC236}">
                <a16:creationId xmlns:a16="http://schemas.microsoft.com/office/drawing/2014/main" id="{9C43DD8C-1C68-42FE-B2A5-CF2D9D881486}"/>
              </a:ext>
            </a:extLst>
          </p:cNvPr>
          <p:cNvSpPr/>
          <p:nvPr/>
        </p:nvSpPr>
        <p:spPr>
          <a:xfrm rot="5400000">
            <a:off x="5401662" y="6202774"/>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Rectangle 7">
            <a:extLst>
              <a:ext uri="{FF2B5EF4-FFF2-40B4-BE49-F238E27FC236}">
                <a16:creationId xmlns:a16="http://schemas.microsoft.com/office/drawing/2014/main" id="{2A80E34A-2E96-4E05-ACB0-F10DCCE775D2}"/>
              </a:ext>
            </a:extLst>
          </p:cNvPr>
          <p:cNvSpPr/>
          <p:nvPr/>
        </p:nvSpPr>
        <p:spPr>
          <a:xfrm>
            <a:off x="6318456" y="6202460"/>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TextBox 33">
            <a:extLst>
              <a:ext uri="{FF2B5EF4-FFF2-40B4-BE49-F238E27FC236}">
                <a16:creationId xmlns:a16="http://schemas.microsoft.com/office/drawing/2014/main" id="{4B0DD2B4-62D2-41A7-8F21-A28C0142D1A6}"/>
              </a:ext>
            </a:extLst>
          </p:cNvPr>
          <p:cNvSpPr txBox="1"/>
          <p:nvPr/>
        </p:nvSpPr>
        <p:spPr>
          <a:xfrm>
            <a:off x="6868702" y="1997280"/>
            <a:ext cx="4506664" cy="2862322"/>
          </a:xfrm>
          <a:prstGeom prst="rect">
            <a:avLst/>
          </a:prstGeom>
          <a:noFill/>
        </p:spPr>
        <p:txBody>
          <a:bodyPr wrap="square" rtlCol="0">
            <a:spAutoFit/>
          </a:bodyPr>
          <a:lstStyle/>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Since Speech Recognition API is used to automate the medical transcription, time and money can be reduced.</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Medical records are securely stored in Blockchain thus making it impossible for any confidentiality breach.</a:t>
            </a:r>
          </a:p>
          <a:p>
            <a:pPr marL="342900" marR="0" lvl="0" indent="-342900" algn="just">
              <a:spcBef>
                <a:spcPts val="0"/>
              </a:spcBef>
              <a:spcAft>
                <a:spcPts val="0"/>
              </a:spcAft>
              <a:buFont typeface="Wingdings" panose="05000000000000000000" pitchFamily="2"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It will be deployed as a web application, so it makes it easy for the doctor and patient to access the medical record whenever required.</a:t>
            </a:r>
          </a:p>
        </p:txBody>
      </p:sp>
    </p:spTree>
    <p:extLst>
      <p:ext uri="{BB962C8B-B14F-4D97-AF65-F5344CB8AC3E}">
        <p14:creationId xmlns:p14="http://schemas.microsoft.com/office/powerpoint/2010/main" val="272351123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pic>
        <p:nvPicPr>
          <p:cNvPr id="8" name="Picture 7">
            <a:extLst>
              <a:ext uri="{FF2B5EF4-FFF2-40B4-BE49-F238E27FC236}">
                <a16:creationId xmlns:a16="http://schemas.microsoft.com/office/drawing/2014/main" id="{5E9C088D-7581-420B-A94B-BA78710553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4836" y="2549779"/>
            <a:ext cx="9702328" cy="1634032"/>
          </a:xfrm>
          <a:prstGeom prst="rect">
            <a:avLst/>
          </a:prstGeom>
          <a:noFill/>
          <a:ln>
            <a:noFill/>
          </a:ln>
          <a:effectLst>
            <a:outerShdw blurRad="50800" dist="38100" dir="2700000" algn="tl" rotWithShape="0">
              <a:prstClr val="black">
                <a:alpha val="40000"/>
              </a:prstClr>
            </a:outerShdw>
          </a:effectLst>
        </p:spPr>
      </p:pic>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Design – </a:t>
            </a:r>
            <a:r>
              <a:rPr lang="en-US" b="1" dirty="0">
                <a:latin typeface="Bahnschrift SemiBold" panose="020B0502040204020203" pitchFamily="34" charset="0"/>
              </a:rPr>
              <a:t>Level 0 DFD</a:t>
            </a:r>
          </a:p>
        </p:txBody>
      </p:sp>
    </p:spTree>
    <p:extLst>
      <p:ext uri="{BB962C8B-B14F-4D97-AF65-F5344CB8AC3E}">
        <p14:creationId xmlns:p14="http://schemas.microsoft.com/office/powerpoint/2010/main" val="364272611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CB9BCF-22DA-47B3-9A44-CE4A445753CD}"/>
              </a:ext>
            </a:extLst>
          </p:cNvPr>
          <p:cNvSpPr txBox="1"/>
          <p:nvPr/>
        </p:nvSpPr>
        <p:spPr>
          <a:xfrm>
            <a:off x="8133253" y="1305342"/>
            <a:ext cx="3083388" cy="2123658"/>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r>
              <a:rPr lang="en-US" altLang="ko-KR" sz="1200" dirty="0">
                <a:solidFill>
                  <a:schemeClr val="bg1"/>
                </a:solidFill>
                <a:cs typeface="Arial" pitchFamily="34" charset="0"/>
              </a:rPr>
              <a:t>You can simply impress your audience and add a unique zing and appeal to your Presentations. Easy to change colors, photos and Text. </a:t>
            </a:r>
            <a:r>
              <a:rPr lang="en-US" altLang="ko-KR" sz="1200" dirty="0">
                <a:solidFill>
                  <a:schemeClr val="bg1"/>
                </a:solidFill>
                <a:ea typeface="HY견명조" pitchFamily="18" charset="-127"/>
                <a:cs typeface="Arial" pitchFamily="34" charset="0"/>
              </a:rPr>
              <a:t>Get a modern PowerPoint  Presentation that is beautifully designed. </a:t>
            </a:r>
            <a:endParaRPr lang="en-US" altLang="ko-KR" sz="1200" dirty="0">
              <a:solidFill>
                <a:schemeClr val="bg1"/>
              </a:solidFill>
              <a:cs typeface="Arial" pitchFamily="34" charset="0"/>
            </a:endParaRPr>
          </a:p>
        </p:txBody>
      </p:sp>
      <p:sp>
        <p:nvSpPr>
          <p:cNvPr id="9" name="Title 3">
            <a:extLst>
              <a:ext uri="{FF2B5EF4-FFF2-40B4-BE49-F238E27FC236}">
                <a16:creationId xmlns:a16="http://schemas.microsoft.com/office/drawing/2014/main" id="{3C2D28C0-56F1-4C6D-A6D5-B7F92FD5B448}"/>
              </a:ext>
            </a:extLst>
          </p:cNvPr>
          <p:cNvSpPr txBox="1">
            <a:spLocks/>
          </p:cNvSpPr>
          <p:nvPr/>
        </p:nvSpPr>
        <p:spPr>
          <a:xfrm>
            <a:off x="0" y="260648"/>
            <a:ext cx="12192000" cy="80179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arcellus SC" panose="020E0602050203020307" pitchFamily="34" charset="0"/>
              </a:rPr>
              <a:t>System Design – </a:t>
            </a:r>
            <a:r>
              <a:rPr lang="en-US" b="1" dirty="0">
                <a:latin typeface="Bahnschrift SemiBold" panose="020B0502040204020203" pitchFamily="34" charset="0"/>
              </a:rPr>
              <a:t>Level 1 DFD</a:t>
            </a:r>
          </a:p>
        </p:txBody>
      </p:sp>
      <p:pic>
        <p:nvPicPr>
          <p:cNvPr id="3" name="Picture 2">
            <a:extLst>
              <a:ext uri="{FF2B5EF4-FFF2-40B4-BE49-F238E27FC236}">
                <a16:creationId xmlns:a16="http://schemas.microsoft.com/office/drawing/2014/main" id="{7954BE61-FC7A-4866-900B-7921F766A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60" y="1877766"/>
            <a:ext cx="10846279" cy="25604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1170510"/>
      </p:ext>
    </p:extLst>
  </p:cSld>
  <p:clrMapOvr>
    <a:masterClrMapping/>
  </p:clrMapOvr>
  <p:transition spd="slow">
    <p:cover/>
  </p:transition>
</p:sld>
</file>

<file path=ppt/theme/theme1.xml><?xml version="1.0" encoding="utf-8"?>
<a:theme xmlns:a="http://schemas.openxmlformats.org/drawingml/2006/main" name="Cover and End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5900</TotalTime>
  <Words>1500</Words>
  <Application>Microsoft Office PowerPoint</Application>
  <PresentationFormat>Widescreen</PresentationFormat>
  <Paragraphs>104</Paragraphs>
  <Slides>22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Bahnschrift SemiBold</vt:lpstr>
      <vt:lpstr>Calibri</vt:lpstr>
      <vt:lpstr>Cambria</vt:lpstr>
      <vt:lpstr>Marcellus SC</vt:lpstr>
      <vt:lpstr>Times New Roman</vt:lpstr>
      <vt:lpstr>Wingdings</vt:lpstr>
      <vt:lpstr>Cover and End Slide Master</vt:lpstr>
      <vt:lpstr>Contents Slide Master</vt:lpstr>
      <vt:lpstr>Section Break Slide Master</vt:lpstr>
      <vt:lpstr>PowerPoint Presentation</vt:lpstr>
      <vt:lpstr>PowerPoint Presentation</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Gowtham .</cp:lastModifiedBy>
  <cp:revision>144</cp:revision>
  <dcterms:created xsi:type="dcterms:W3CDTF">2018-04-24T17:14:44Z</dcterms:created>
  <dcterms:modified xsi:type="dcterms:W3CDTF">2022-06-29T16:09:07Z</dcterms:modified>
</cp:coreProperties>
</file>